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Robot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BB3AC5-57AB-4E13-A0E2-3E1711798A46}">
  <a:tblStyle styleId="{E6BB3AC5-57AB-4E13-A0E2-3E1711798A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d36134f5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d36134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About me - name, job, location</a:t>
            </a:r>
            <a:endParaRPr/>
          </a:p>
          <a:p>
            <a:pPr indent="-298450" lvl="0" marL="457200" rtl="0" algn="l">
              <a:spcBef>
                <a:spcPts val="0"/>
              </a:spcBef>
              <a:spcAft>
                <a:spcPts val="0"/>
              </a:spcAft>
              <a:buSzPts val="1100"/>
              <a:buChar char="●"/>
            </a:pPr>
            <a:r>
              <a:rPr lang="en"/>
              <a:t>Working at client migrating very large AngularJS app to Angular 5 for over a year, hoping to share some of things I’ve learned along the way</a:t>
            </a:r>
            <a:endParaRPr/>
          </a:p>
          <a:p>
            <a:pPr indent="-298450" lvl="0" marL="457200" rtl="0" algn="l">
              <a:spcBef>
                <a:spcPts val="0"/>
              </a:spcBef>
              <a:spcAft>
                <a:spcPts val="0"/>
              </a:spcAft>
              <a:buSzPts val="1100"/>
              <a:buChar char="●"/>
            </a:pPr>
            <a:r>
              <a:rPr lang="en"/>
              <a:t>A note about this talk - we are going to be talking about migrating to Angular 7 since its the latest version, the description for this talk said Angular 6 because that was the latest version when I submitted this talk and I can’t plan ahead</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d36134f5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d36134f5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d36134f5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d36134f5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To get started you want to</a:t>
            </a:r>
            <a:r>
              <a:rPr lang="en"/>
              <a:t> install the angular cli, you can use this npm command to install it globally</a:t>
            </a:r>
            <a:endParaRPr/>
          </a:p>
          <a:p>
            <a:pPr indent="-298450" lvl="0" marL="457200" rtl="0" algn="l">
              <a:spcBef>
                <a:spcPts val="0"/>
              </a:spcBef>
              <a:spcAft>
                <a:spcPts val="0"/>
              </a:spcAft>
              <a:buSzPts val="1100"/>
              <a:buChar char="●"/>
            </a:pPr>
            <a:r>
              <a:rPr lang="en"/>
              <a:t>Next you will want to create a sample Angular 7 app somewhere outside your AngularJS project, using the ng new command</a:t>
            </a:r>
            <a:endParaRPr/>
          </a:p>
          <a:p>
            <a:pPr indent="-298450" lvl="0" marL="457200" rtl="0" algn="l">
              <a:spcBef>
                <a:spcPts val="0"/>
              </a:spcBef>
              <a:spcAft>
                <a:spcPts val="0"/>
              </a:spcAft>
              <a:buSzPts val="1100"/>
              <a:buChar char="●"/>
            </a:pPr>
            <a:r>
              <a:rPr lang="en"/>
              <a:t>Take some time to look at the Angular 7 project files and structure and get familiar with their contents</a:t>
            </a:r>
            <a:endParaRPr/>
          </a:p>
          <a:p>
            <a:pPr indent="-298450" lvl="0" marL="457200" rtl="0" algn="l">
              <a:spcBef>
                <a:spcPts val="0"/>
              </a:spcBef>
              <a:spcAft>
                <a:spcPts val="0"/>
              </a:spcAft>
              <a:buSzPts val="1100"/>
              <a:buChar char="●"/>
            </a:pPr>
            <a:r>
              <a:rPr lang="en"/>
              <a:t>Most of these project files are needed by the Angular CLI with a default configuration and we will be actually be copying most of them from sample app into our existing AngularJS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d36134f5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d36134f5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on the left is our AngularJS application and on the right is our hybrid application</a:t>
            </a:r>
            <a:endParaRPr/>
          </a:p>
          <a:p>
            <a:pPr indent="-298450" lvl="0" marL="457200" rtl="0" algn="l">
              <a:spcBef>
                <a:spcPts val="0"/>
              </a:spcBef>
              <a:spcAft>
                <a:spcPts val="0"/>
              </a:spcAft>
              <a:buSzPts val="1100"/>
              <a:buChar char="●"/>
            </a:pPr>
            <a:r>
              <a:rPr lang="en"/>
              <a:t>In this first phase our goal is to go from the left to right</a:t>
            </a:r>
            <a:endParaRPr/>
          </a:p>
          <a:p>
            <a:pPr indent="-298450" lvl="0" marL="457200" rtl="0" algn="l">
              <a:spcBef>
                <a:spcPts val="0"/>
              </a:spcBef>
              <a:spcAft>
                <a:spcPts val="0"/>
              </a:spcAft>
              <a:buSzPts val="1100"/>
              <a:buChar char="●"/>
            </a:pPr>
            <a:r>
              <a:rPr lang="en"/>
              <a:t>We will remove the index js entry point files, the karma config and all our build configuration all marked in red</a:t>
            </a:r>
            <a:endParaRPr/>
          </a:p>
          <a:p>
            <a:pPr indent="-298450" lvl="0" marL="457200" rtl="0" algn="l">
              <a:spcBef>
                <a:spcPts val="0"/>
              </a:spcBef>
              <a:spcAft>
                <a:spcPts val="0"/>
              </a:spcAft>
              <a:buSzPts val="1100"/>
              <a:buChar char="●"/>
            </a:pPr>
            <a:r>
              <a:rPr lang="en"/>
              <a:t>We will add a bunch of new files need by the Angular CLI, these are marked in green, almost all of these we are going to be copied from the sample app we generated</a:t>
            </a:r>
            <a:endParaRPr/>
          </a:p>
          <a:p>
            <a:pPr indent="-298450" lvl="0" marL="457200" rtl="0" algn="l">
              <a:spcBef>
                <a:spcPts val="0"/>
              </a:spcBef>
              <a:spcAft>
                <a:spcPts val="0"/>
              </a:spcAft>
              <a:buSzPts val="1100"/>
              <a:buChar char="●"/>
            </a:pPr>
            <a:r>
              <a:rPr lang="en"/>
              <a:t>A few files will need to be tweaked to bootstrap the hybrid app and provide extra config needed for uir-router in the hybrid state, these are marked in yellow</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d36134f5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d36134f5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creating a sample project we will next switch our application from using Javascript to Typescript</a:t>
            </a:r>
            <a:endParaRPr/>
          </a:p>
          <a:p>
            <a:pPr indent="-298450" lvl="0" marL="457200" rtl="0" algn="l">
              <a:spcBef>
                <a:spcPts val="0"/>
              </a:spcBef>
              <a:spcAft>
                <a:spcPts val="0"/>
              </a:spcAft>
              <a:buSzPts val="1100"/>
              <a:buChar char="●"/>
            </a:pPr>
            <a:r>
              <a:rPr lang="en"/>
              <a:t>As Typescript is a superset of JavaScript this process is hopefully simple as running this bash command to rename our .js files to .ts</a:t>
            </a:r>
            <a:endParaRPr/>
          </a:p>
          <a:p>
            <a:pPr indent="-298450" lvl="0" marL="457200" rtl="0" algn="l">
              <a:spcBef>
                <a:spcPts val="0"/>
              </a:spcBef>
              <a:spcAft>
                <a:spcPts val="0"/>
              </a:spcAft>
              <a:buSzPts val="1100"/>
              <a:buChar char="●"/>
            </a:pPr>
            <a:r>
              <a:rPr lang="en"/>
              <a:t>The Angular CLI will handle Typescript compilation and transpiling so there is not much to do with the configuration</a:t>
            </a:r>
            <a:endParaRPr/>
          </a:p>
          <a:p>
            <a:pPr indent="-298450" lvl="0" marL="457200" rtl="0" algn="l">
              <a:spcBef>
                <a:spcPts val="0"/>
              </a:spcBef>
              <a:spcAft>
                <a:spcPts val="0"/>
              </a:spcAft>
              <a:buSzPts val="1100"/>
              <a:buChar char="●"/>
            </a:pPr>
            <a:r>
              <a:rPr lang="en"/>
              <a:t>You may have a few compilation errors when you eventually build the project</a:t>
            </a:r>
            <a:endParaRPr/>
          </a:p>
          <a:p>
            <a:pPr indent="-298450" lvl="0" marL="457200" rtl="0" algn="l">
              <a:spcBef>
                <a:spcPts val="0"/>
              </a:spcBef>
              <a:spcAft>
                <a:spcPts val="0"/>
              </a:spcAft>
              <a:buSzPts val="1100"/>
              <a:buChar char="●"/>
            </a:pPr>
            <a:r>
              <a:rPr lang="en"/>
              <a:t>Most of the issue we ran into were</a:t>
            </a:r>
            <a:endParaRPr/>
          </a:p>
          <a:p>
            <a:pPr indent="-298450" lvl="1" marL="914400" rtl="0" algn="l">
              <a:spcBef>
                <a:spcPts val="0"/>
              </a:spcBef>
              <a:spcAft>
                <a:spcPts val="0"/>
              </a:spcAft>
              <a:buSzPts val="1100"/>
              <a:buChar char="○"/>
            </a:pPr>
            <a:r>
              <a:rPr lang="en"/>
              <a:t>Cast some DOM object to correct sub-type </a:t>
            </a:r>
            <a:endParaRPr/>
          </a:p>
          <a:p>
            <a:pPr indent="-298450" lvl="1" marL="914400" rtl="0" algn="l">
              <a:spcBef>
                <a:spcPts val="0"/>
              </a:spcBef>
              <a:spcAft>
                <a:spcPts val="0"/>
              </a:spcAft>
              <a:buSzPts val="1100"/>
              <a:buChar char="○"/>
            </a:pPr>
            <a:r>
              <a:rPr lang="en"/>
              <a:t>Mark function arguments as optional</a:t>
            </a:r>
            <a:br>
              <a:rPr lang="en"/>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d36134f5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d36134f5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switching to Typescript, we will next install all the new npm packages we need and cleanup the old one we don’t need</a:t>
            </a:r>
            <a:endParaRPr/>
          </a:p>
          <a:p>
            <a:pPr indent="-298450" lvl="0" marL="457200" rtl="0" algn="l">
              <a:spcBef>
                <a:spcPts val="0"/>
              </a:spcBef>
              <a:spcAft>
                <a:spcPts val="0"/>
              </a:spcAft>
              <a:buSzPts val="1100"/>
              <a:buChar char="●"/>
            </a:pPr>
            <a:r>
              <a:rPr lang="en"/>
              <a:t>You will want to copy all the packages found in the sample app’s package.json bothe </a:t>
            </a:r>
            <a:r>
              <a:rPr lang="en"/>
              <a:t>regular</a:t>
            </a:r>
            <a:r>
              <a:rPr lang="en"/>
              <a:t> </a:t>
            </a:r>
            <a:r>
              <a:rPr lang="en"/>
              <a:t>dependencies</a:t>
            </a:r>
            <a:r>
              <a:rPr lang="en"/>
              <a:t> and </a:t>
            </a:r>
            <a:r>
              <a:rPr lang="en"/>
              <a:t>dev dependencies</a:t>
            </a:r>
            <a:endParaRPr/>
          </a:p>
          <a:p>
            <a:pPr indent="-298450" lvl="0" marL="457200" rtl="0" algn="l">
              <a:spcBef>
                <a:spcPts val="0"/>
              </a:spcBef>
              <a:spcAft>
                <a:spcPts val="0"/>
              </a:spcAft>
              <a:buSzPts val="1100"/>
              <a:buChar char="●"/>
            </a:pPr>
            <a:r>
              <a:rPr lang="en"/>
              <a:t>You will also want to install 3 additional packages</a:t>
            </a:r>
            <a:endParaRPr/>
          </a:p>
          <a:p>
            <a:pPr indent="-298450" lvl="1" marL="914400" rtl="0" algn="l">
              <a:spcBef>
                <a:spcPts val="0"/>
              </a:spcBef>
              <a:spcAft>
                <a:spcPts val="0"/>
              </a:spcAft>
              <a:buSzPts val="1100"/>
              <a:buChar char="○"/>
            </a:pPr>
            <a:r>
              <a:rPr lang="en"/>
              <a:t>angular upgrade is the ngUpgrade library that will allow our app to run as a hybrid</a:t>
            </a:r>
            <a:endParaRPr/>
          </a:p>
          <a:p>
            <a:pPr indent="-298450" lvl="1" marL="914400" rtl="0" algn="l">
              <a:spcBef>
                <a:spcPts val="0"/>
              </a:spcBef>
              <a:spcAft>
                <a:spcPts val="0"/>
              </a:spcAft>
              <a:buSzPts val="1100"/>
              <a:buChar char="○"/>
            </a:pPr>
            <a:r>
              <a:rPr lang="en"/>
              <a:t>ui-router angular hybrid is the special version of ui-router for hybrid apps </a:t>
            </a:r>
            <a:endParaRPr/>
          </a:p>
          <a:p>
            <a:pPr indent="-298450" lvl="1" marL="914400" rtl="0" algn="l">
              <a:spcBef>
                <a:spcPts val="0"/>
              </a:spcBef>
              <a:spcAft>
                <a:spcPts val="0"/>
              </a:spcAft>
              <a:buSzPts val="1100"/>
              <a:buChar char="○"/>
            </a:pPr>
            <a:r>
              <a:rPr lang="en"/>
              <a:t>Angular router is the regular is the standard Angular 7 router but is required by ui-router</a:t>
            </a:r>
            <a:endParaRPr/>
          </a:p>
          <a:p>
            <a:pPr indent="-298450" lvl="0" marL="457200" rtl="0" algn="l">
              <a:spcBef>
                <a:spcPts val="0"/>
              </a:spcBef>
              <a:spcAft>
                <a:spcPts val="0"/>
              </a:spcAft>
              <a:buSzPts val="1100"/>
              <a:buChar char="●"/>
            </a:pPr>
            <a:r>
              <a:rPr lang="en"/>
              <a:t>You want to install 3 dev dependencies that will provide type information to the Typescript compiler </a:t>
            </a:r>
            <a:endParaRPr/>
          </a:p>
          <a:p>
            <a:pPr indent="-298450" lvl="0" marL="457200" rtl="0" algn="l">
              <a:spcBef>
                <a:spcPts val="0"/>
              </a:spcBef>
              <a:spcAft>
                <a:spcPts val="0"/>
              </a:spcAft>
              <a:buSzPts val="1100"/>
              <a:buChar char="●"/>
            </a:pPr>
            <a:r>
              <a:rPr lang="en"/>
              <a:t>You can remove any old packages related to your old build tools as well as ui-router for AngularJS</a:t>
            </a:r>
            <a:endParaRPr/>
          </a:p>
          <a:p>
            <a:pPr indent="-298450" lvl="0" marL="457200" rtl="0" algn="l">
              <a:spcBef>
                <a:spcPts val="0"/>
              </a:spcBef>
              <a:spcAft>
                <a:spcPts val="0"/>
              </a:spcAft>
              <a:buSzPts val="1100"/>
              <a:buChar char="●"/>
            </a:pPr>
            <a:r>
              <a:rPr lang="en"/>
              <a:t>You’ll also want to  replace the start, build, test and lint commands in your script section with those found in the sample app</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d36134f5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d36134f5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Once we have switched to Typescript and installed all our npm packages we can begin adding new files from the sample app</a:t>
            </a:r>
            <a:endParaRPr/>
          </a:p>
          <a:p>
            <a:pPr indent="-298450" lvl="0" marL="457200" rtl="0" algn="l">
              <a:spcBef>
                <a:spcPts val="0"/>
              </a:spcBef>
              <a:spcAft>
                <a:spcPts val="0"/>
              </a:spcAft>
              <a:buSzPts val="1100"/>
              <a:buChar char="●"/>
            </a:pPr>
            <a:r>
              <a:rPr lang="en"/>
              <a:t>You will want to directly copy all these files directly from the sample app to our hybrid app with little to no changes</a:t>
            </a:r>
            <a:endParaRPr/>
          </a:p>
          <a:p>
            <a:pPr indent="-298450" lvl="1" marL="914400" rtl="0" algn="l">
              <a:spcBef>
                <a:spcPts val="0"/>
              </a:spcBef>
              <a:spcAft>
                <a:spcPts val="0"/>
              </a:spcAft>
              <a:buSzPts val="1100"/>
              <a:buChar char="○"/>
            </a:pPr>
            <a:r>
              <a:rPr lang="en"/>
              <a:t>Make sure to copy them to the correct sub directories here</a:t>
            </a:r>
            <a:endParaRPr/>
          </a:p>
          <a:p>
            <a:pPr indent="-298450" lvl="0" marL="457200" rtl="0" algn="l">
              <a:spcBef>
                <a:spcPts val="0"/>
              </a:spcBef>
              <a:spcAft>
                <a:spcPts val="0"/>
              </a:spcAft>
              <a:buSzPts val="1100"/>
              <a:buChar char="●"/>
            </a:pPr>
            <a:r>
              <a:rPr lang="en"/>
              <a:t>The tsconfig is the configuration for the Typescript compiler</a:t>
            </a:r>
            <a:endParaRPr/>
          </a:p>
          <a:p>
            <a:pPr indent="-298450" lvl="0" marL="457200" rtl="0" algn="l">
              <a:spcBef>
                <a:spcPts val="0"/>
              </a:spcBef>
              <a:spcAft>
                <a:spcPts val="0"/>
              </a:spcAft>
              <a:buSzPts val="1100"/>
              <a:buChar char="●"/>
            </a:pPr>
            <a:r>
              <a:rPr lang="en"/>
              <a:t>tsconfig.app and sconfig.spec</a:t>
            </a:r>
            <a:r>
              <a:rPr lang="en"/>
              <a:t>, these extend the main config file, spec is used for unit test build, app is used for everything else</a:t>
            </a:r>
            <a:endParaRPr/>
          </a:p>
          <a:p>
            <a:pPr indent="-298450" lvl="0" marL="457200" rtl="0" algn="l">
              <a:spcBef>
                <a:spcPts val="0"/>
              </a:spcBef>
              <a:spcAft>
                <a:spcPts val="0"/>
              </a:spcAft>
              <a:buSzPts val="1100"/>
              <a:buChar char="●"/>
            </a:pPr>
            <a:r>
              <a:rPr lang="en"/>
              <a:t>tslint contains all our linting rules, you can adjust these to your preferences later but the default file helps to enforce a lot of good Angular 7 best practices</a:t>
            </a:r>
            <a:endParaRPr/>
          </a:p>
          <a:p>
            <a:pPr indent="-298450" lvl="0" marL="457200" rtl="0" algn="l">
              <a:spcBef>
                <a:spcPts val="0"/>
              </a:spcBef>
              <a:spcAft>
                <a:spcPts val="0"/>
              </a:spcAft>
              <a:buSzPts val="1100"/>
              <a:buChar char="●"/>
            </a:pPr>
            <a:r>
              <a:rPr lang="en"/>
              <a:t>polyfills imports various polyfill modules for older browsers, there a bunch of </a:t>
            </a:r>
            <a:r>
              <a:rPr lang="en"/>
              <a:t>commented</a:t>
            </a:r>
            <a:r>
              <a:rPr lang="en"/>
              <a:t> out imports in here that you can uncomment later based on the support you need. Some require additional npm packages, it says in the file what you need to install</a:t>
            </a:r>
            <a:endParaRPr/>
          </a:p>
          <a:p>
            <a:pPr indent="-298450" lvl="0" marL="457200" rtl="0" algn="l">
              <a:spcBef>
                <a:spcPts val="0"/>
              </a:spcBef>
              <a:spcAft>
                <a:spcPts val="0"/>
              </a:spcAft>
              <a:buSzPts val="1100"/>
              <a:buChar char="●"/>
            </a:pPr>
            <a:br>
              <a:rPr lang="en"/>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c43e01c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c43e01c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browerslist contains config the CSS autoprefixer tool used by the CLI. You can tweak this later based on your needs</a:t>
            </a:r>
            <a:endParaRPr/>
          </a:p>
          <a:p>
            <a:pPr indent="-298450" lvl="0" marL="457200" rtl="0" algn="l">
              <a:spcBef>
                <a:spcPts val="0"/>
              </a:spcBef>
              <a:spcAft>
                <a:spcPts val="0"/>
              </a:spcAft>
              <a:buSzPts val="1100"/>
              <a:buChar char="●"/>
            </a:pPr>
            <a:r>
              <a:rPr lang="en"/>
              <a:t>environments.prod.ts and environments.ts are used by the Angular Compiler Plugin to provide an environment variable that let you know if your code is currently running in a production build or not</a:t>
            </a:r>
            <a:endParaRPr/>
          </a:p>
          <a:p>
            <a:pPr indent="-298450" lvl="0" marL="457200" rtl="0" algn="l">
              <a:spcBef>
                <a:spcPts val="0"/>
              </a:spcBef>
              <a:spcAft>
                <a:spcPts val="0"/>
              </a:spcAft>
              <a:buSzPts val="1100"/>
              <a:buChar char="●"/>
            </a:pPr>
            <a:r>
              <a:rPr lang="en"/>
              <a:t>Karma config from the sample app can probably replace your existing one, can add any extra reporters you need later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d36134f55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d36134f55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need these 6 files from the sample app as well but we will need to modify them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4d36134f5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4d36134f5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angular.json is the main config file for the entire Angular project, its used to generate the webpack config used by the CLI at build time</a:t>
            </a:r>
            <a:endParaRPr/>
          </a:p>
          <a:p>
            <a:pPr indent="-298450" lvl="0" marL="457200" rtl="0" algn="l">
              <a:spcBef>
                <a:spcPts val="0"/>
              </a:spcBef>
              <a:spcAft>
                <a:spcPts val="0"/>
              </a:spcAft>
              <a:buSzPts val="1100"/>
              <a:buChar char="●"/>
            </a:pPr>
            <a:r>
              <a:rPr lang="en"/>
              <a:t>You want to start by copying the angular.json from the sample app to your hybrid app</a:t>
            </a:r>
            <a:endParaRPr/>
          </a:p>
          <a:p>
            <a:pPr indent="-298450" lvl="0" marL="457200" rtl="0" algn="l">
              <a:spcBef>
                <a:spcPts val="0"/>
              </a:spcBef>
              <a:spcAft>
                <a:spcPts val="0"/>
              </a:spcAft>
              <a:buSzPts val="1100"/>
              <a:buChar char="●"/>
            </a:pPr>
            <a:r>
              <a:rPr lang="en"/>
              <a:t>Go though highlights</a:t>
            </a:r>
            <a:endParaRPr/>
          </a:p>
          <a:p>
            <a:pPr indent="-298450" lvl="0" marL="457200" rtl="0" algn="l">
              <a:spcBef>
                <a:spcPts val="0"/>
              </a:spcBef>
              <a:spcAft>
                <a:spcPts val="0"/>
              </a:spcAft>
              <a:buSzPts val="1100"/>
              <a:buChar char="●"/>
            </a:pPr>
            <a:r>
              <a:rPr lang="en"/>
              <a:t>Angular CLI supports SASS, LESS and regular CSS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d36134f5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d36134f5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Copy from sample app this file is actually empty </a:t>
            </a:r>
            <a:r>
              <a:rPr lang="en"/>
              <a:t>initially</a:t>
            </a:r>
            <a:endParaRPr/>
          </a:p>
          <a:p>
            <a:pPr indent="-298450" lvl="0" marL="457200" rtl="0" algn="l">
              <a:spcBef>
                <a:spcPts val="0"/>
              </a:spcBef>
              <a:spcAft>
                <a:spcPts val="0"/>
              </a:spcAft>
              <a:buSzPts val="1100"/>
              <a:buChar char="●"/>
            </a:pPr>
            <a:r>
              <a:rPr lang="en"/>
              <a:t>In my demo app I had a single global stylesheet for the AngularJS app and I just moved everything from there into here</a:t>
            </a:r>
            <a:endParaRPr/>
          </a:p>
          <a:p>
            <a:pPr indent="0" lvl="0" marL="0" marR="0" rtl="0" algn="l">
              <a:lnSpc>
                <a:spcPct val="100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4d36134f5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4d36134f5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the first part - I’m going to give you a little bit background information</a:t>
            </a:r>
            <a:endParaRPr/>
          </a:p>
          <a:p>
            <a:pPr indent="-298450" lvl="0" marL="457200" rtl="0" algn="l">
              <a:spcBef>
                <a:spcPts val="0"/>
              </a:spcBef>
              <a:spcAft>
                <a:spcPts val="0"/>
              </a:spcAft>
              <a:buSzPts val="1100"/>
              <a:buChar char="●"/>
            </a:pPr>
            <a:r>
              <a:rPr lang="en"/>
              <a:t>Then we’re going to talk about phase one which is how to setup what’s called a hybrid Angular app and how to setup the Angular CLI</a:t>
            </a:r>
            <a:endParaRPr/>
          </a:p>
          <a:p>
            <a:pPr indent="-298450" lvl="0" marL="457200" rtl="0" algn="l">
              <a:spcBef>
                <a:spcPts val="0"/>
              </a:spcBef>
              <a:spcAft>
                <a:spcPts val="0"/>
              </a:spcAft>
              <a:buSzPts val="1100"/>
              <a:buChar char="●"/>
            </a:pPr>
            <a:r>
              <a:rPr lang="en"/>
              <a:t>Then we’re going to walk through a couple of examples of migrating AngularJS components to Angular 7 </a:t>
            </a:r>
            <a:endParaRPr/>
          </a:p>
          <a:p>
            <a:pPr indent="-298450" lvl="0" marL="457200" rtl="0" algn="l">
              <a:spcBef>
                <a:spcPts val="0"/>
              </a:spcBef>
              <a:spcAft>
                <a:spcPts val="0"/>
              </a:spcAft>
              <a:buSzPts val="1100"/>
              <a:buChar char="●"/>
            </a:pPr>
            <a:r>
              <a:rPr lang="en"/>
              <a:t>Lastly, we’ll look at how to cleanup AngularJs from your project</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d36134f55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d36134f55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file just extends the main tslint file, all you need to do here is to update the application prefix to match what’s in the angular.json file</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d36134f5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d36134f5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App.module.ts is the root module for our entire Angular 7 app</a:t>
            </a:r>
            <a:endParaRPr/>
          </a:p>
          <a:p>
            <a:pPr indent="-298450" lvl="0" marL="457200" rtl="0" algn="l">
              <a:spcBef>
                <a:spcPts val="0"/>
              </a:spcBef>
              <a:spcAft>
                <a:spcPts val="0"/>
              </a:spcAft>
              <a:buSzPts val="1100"/>
              <a:buChar char="●"/>
            </a:pPr>
            <a:r>
              <a:rPr lang="en"/>
              <a:t>In my demo I already had an app.module.ts for the AngularJS root application module so I renamed that file by appending ajs to the file name</a:t>
            </a:r>
            <a:endParaRPr/>
          </a:p>
          <a:p>
            <a:pPr indent="-298450" lvl="0" marL="457200" rtl="0" algn="l">
              <a:spcBef>
                <a:spcPts val="0"/>
              </a:spcBef>
              <a:spcAft>
                <a:spcPts val="0"/>
              </a:spcAft>
              <a:buSzPts val="1100"/>
              <a:buChar char="●"/>
            </a:pPr>
            <a:r>
              <a:rPr lang="en"/>
              <a:t>After you copy this file from the same up to want to import 2 new modules, one for the ngUpgrade library and one for ui-router hybrid version</a:t>
            </a:r>
            <a:endParaRPr/>
          </a:p>
          <a:p>
            <a:pPr indent="-298450" lvl="0" marL="457200" rtl="0" algn="l">
              <a:spcBef>
                <a:spcPts val="0"/>
              </a:spcBef>
              <a:spcAft>
                <a:spcPts val="0"/>
              </a:spcAft>
              <a:buSzPts val="1100"/>
              <a:buChar char="●"/>
            </a:pPr>
            <a:r>
              <a:rPr lang="en"/>
              <a:t>You also need to add this code snippet to the App Module class in order to bootstrap the AngularJS app and create the hybrid app</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4d36134f55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4d36134f55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Main.ts is the entry point for the application code</a:t>
            </a:r>
            <a:endParaRPr/>
          </a:p>
          <a:p>
            <a:pPr indent="-298450" lvl="0" marL="457200" rtl="0" algn="l">
              <a:spcBef>
                <a:spcPts val="0"/>
              </a:spcBef>
              <a:spcAft>
                <a:spcPts val="0"/>
              </a:spcAft>
              <a:buSzPts val="1100"/>
              <a:buChar char="●"/>
            </a:pPr>
            <a:r>
              <a:rPr lang="en"/>
              <a:t>After we copy it we will need to add several things</a:t>
            </a:r>
            <a:endParaRPr/>
          </a:p>
          <a:p>
            <a:pPr indent="-298450" lvl="0" marL="457200" rtl="0" algn="l">
              <a:spcBef>
                <a:spcPts val="0"/>
              </a:spcBef>
              <a:spcAft>
                <a:spcPts val="0"/>
              </a:spcAft>
              <a:buSzPts val="1100"/>
              <a:buChar char="●"/>
            </a:pPr>
            <a:r>
              <a:rPr lang="en"/>
              <a:t>First we </a:t>
            </a:r>
            <a:r>
              <a:rPr lang="en"/>
              <a:t>initialize</a:t>
            </a:r>
            <a:r>
              <a:rPr lang="en"/>
              <a:t> our AngularJS app and add to it our ui-router states, it possible to load the states in a few different ways this is just how i chose to do it</a:t>
            </a:r>
            <a:endParaRPr/>
          </a:p>
          <a:p>
            <a:pPr indent="-298450" lvl="0" marL="457200" rtl="0" algn="l">
              <a:spcBef>
                <a:spcPts val="0"/>
              </a:spcBef>
              <a:spcAft>
                <a:spcPts val="0"/>
              </a:spcAft>
              <a:buSzPts val="1100"/>
              <a:buChar char="●"/>
            </a:pPr>
            <a:r>
              <a:rPr lang="en"/>
              <a:t>Second, we make the angular object from the AngularJS library global using setAngularJSGlobal function from the ngUpgrade library</a:t>
            </a:r>
            <a:endParaRPr/>
          </a:p>
          <a:p>
            <a:pPr indent="-298450" lvl="1" marL="914400" rtl="0" algn="l">
              <a:spcBef>
                <a:spcPts val="0"/>
              </a:spcBef>
              <a:spcAft>
                <a:spcPts val="0"/>
              </a:spcAft>
              <a:buSzPts val="1100"/>
              <a:buChar char="○"/>
            </a:pPr>
            <a:r>
              <a:rPr lang="en"/>
              <a:t>This allows us to use the angular object (point out above) in any of our file without doing a typescript import, without this we would have to add the import to pretty much every file</a:t>
            </a:r>
            <a:endParaRPr/>
          </a:p>
          <a:p>
            <a:pPr indent="-298450" lvl="0" marL="457200" rtl="0" algn="l">
              <a:spcBef>
                <a:spcPts val="0"/>
              </a:spcBef>
              <a:spcAft>
                <a:spcPts val="0"/>
              </a:spcAft>
              <a:buSzPts val="1100"/>
              <a:buChar char="●"/>
            </a:pPr>
            <a:r>
              <a:rPr lang="en"/>
              <a:t>Lastly add a little bit of config need for ui-router when its running in the hybrid state</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d36134f5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d36134f5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Test.ts is the entry point for our application code when we are running unit tests</a:t>
            </a:r>
            <a:endParaRPr/>
          </a:p>
          <a:p>
            <a:pPr indent="-298450" lvl="0" marL="457200" rtl="0" algn="l">
              <a:spcBef>
                <a:spcPts val="0"/>
              </a:spcBef>
              <a:spcAft>
                <a:spcPts val="0"/>
              </a:spcAft>
              <a:buSzPts val="1100"/>
              <a:buChar char="●"/>
            </a:pPr>
            <a:r>
              <a:rPr lang="en"/>
              <a:t>Once we copy it from the sample app we must initialize our AngularJS, making sure to also </a:t>
            </a:r>
            <a:r>
              <a:rPr lang="en"/>
              <a:t>include</a:t>
            </a:r>
            <a:r>
              <a:rPr lang="en"/>
              <a:t> the angular-mocks module</a:t>
            </a:r>
            <a:endParaRPr/>
          </a:p>
          <a:p>
            <a:pPr indent="-298450" lvl="0" marL="457200" rtl="0" algn="l">
              <a:spcBef>
                <a:spcPts val="0"/>
              </a:spcBef>
              <a:spcAft>
                <a:spcPts val="0"/>
              </a:spcAft>
              <a:buSzPts val="1100"/>
              <a:buChar char="●"/>
            </a:pPr>
            <a:r>
              <a:rPr lang="en"/>
              <a:t>You may not need the ui-router modules, depending on your tests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4d36134f55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4d36134f55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also need to setup up these 3 files</a:t>
            </a:r>
            <a:endParaRPr/>
          </a:p>
          <a:p>
            <a:pPr indent="-298450" lvl="1" marL="914400" rtl="0" algn="l">
              <a:spcBef>
                <a:spcPts val="0"/>
              </a:spcBef>
              <a:spcAft>
                <a:spcPts val="0"/>
              </a:spcAft>
              <a:buSzPts val="1100"/>
              <a:buChar char="○"/>
            </a:pPr>
            <a:r>
              <a:rPr lang="en"/>
              <a:t>The first 2 our existing files</a:t>
            </a:r>
            <a:endParaRPr/>
          </a:p>
          <a:p>
            <a:pPr indent="-298450" lvl="1" marL="914400" rtl="0" algn="l">
              <a:spcBef>
                <a:spcPts val="0"/>
              </a:spcBef>
              <a:spcAft>
                <a:spcPts val="0"/>
              </a:spcAft>
              <a:buSzPts val="1100"/>
              <a:buChar char="○"/>
            </a:pPr>
            <a:r>
              <a:rPr lang="en"/>
              <a:t>The last is new</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d36134f5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d36134f5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file is the root application module for our AngularJS app, we has to rename it as app.module.ts is now for our Angular 7 app module</a:t>
            </a:r>
            <a:endParaRPr/>
          </a:p>
          <a:p>
            <a:pPr indent="-298450" lvl="1" marL="914400" rtl="0" algn="l">
              <a:spcBef>
                <a:spcPts val="0"/>
              </a:spcBef>
              <a:spcAft>
                <a:spcPts val="0"/>
              </a:spcAft>
              <a:buSzPts val="1100"/>
              <a:buChar char="○"/>
            </a:pPr>
            <a:r>
              <a:rPr lang="en"/>
              <a:t>As we migrate we will be creating new Angular 7 module files, so you may want to go-ahead and rename your all your AngularJS module files</a:t>
            </a:r>
            <a:endParaRPr/>
          </a:p>
          <a:p>
            <a:pPr indent="-298450" lvl="0" marL="457200" rtl="0" algn="l">
              <a:spcBef>
                <a:spcPts val="0"/>
              </a:spcBef>
              <a:spcAft>
                <a:spcPts val="0"/>
              </a:spcAft>
              <a:buSzPts val="1100"/>
              <a:buChar char="●"/>
            </a:pPr>
            <a:r>
              <a:rPr lang="en"/>
              <a:t>In here we need to also import the uir-router hybrid module</a:t>
            </a:r>
            <a:endParaRPr/>
          </a:p>
          <a:p>
            <a:pPr indent="-298450" lvl="0" marL="457200" rtl="0" algn="l">
              <a:spcBef>
                <a:spcPts val="0"/>
              </a:spcBef>
              <a:spcAft>
                <a:spcPts val="0"/>
              </a:spcAft>
              <a:buSzPts val="1100"/>
              <a:buChar char="●"/>
            </a:pPr>
            <a:r>
              <a:rPr lang="en"/>
              <a:t>Additionally we need to add one line need by ui-router in the hybrid state</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d36134f5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d36134f5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our index.html all we need to do is remove ng-app</a:t>
            </a:r>
            <a:endParaRPr/>
          </a:p>
          <a:p>
            <a:pPr indent="-298450" lvl="1" marL="914400" rtl="0" algn="l">
              <a:spcBef>
                <a:spcPts val="0"/>
              </a:spcBef>
              <a:spcAft>
                <a:spcPts val="0"/>
              </a:spcAft>
              <a:buSzPts val="1100"/>
              <a:buChar char="○"/>
            </a:pPr>
            <a:r>
              <a:rPr lang="en"/>
              <a:t>If you </a:t>
            </a:r>
            <a:r>
              <a:rPr lang="en"/>
              <a:t>remember</a:t>
            </a:r>
            <a:r>
              <a:rPr lang="en"/>
              <a:t> bootstrapping the AngularJS app in now done in app.module.ts, </a:t>
            </a:r>
            <a:endParaRPr/>
          </a:p>
          <a:p>
            <a:pPr indent="-298450" lvl="1" marL="914400" rtl="0" algn="l">
              <a:spcBef>
                <a:spcPts val="0"/>
              </a:spcBef>
              <a:spcAft>
                <a:spcPts val="0"/>
              </a:spcAft>
              <a:buSzPts val="1100"/>
              <a:buChar char="○"/>
            </a:pPr>
            <a:r>
              <a:rPr lang="en"/>
              <a:t>If you forget to do this it will load the AngularJS app twice and give weird behavior</a:t>
            </a:r>
            <a:endParaRPr/>
          </a:p>
          <a:p>
            <a:pPr indent="-298450" lvl="0" marL="457200" rtl="0" algn="l">
              <a:spcBef>
                <a:spcPts val="0"/>
              </a:spcBef>
              <a:spcAft>
                <a:spcPts val="0"/>
              </a:spcAft>
              <a:buSzPts val="1100"/>
              <a:buChar char="●"/>
            </a:pPr>
            <a:r>
              <a:rPr lang="en"/>
              <a:t>If you are using the alternative angular.bootstrap() function instead of ng-app, remove that from code wherever it is</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d36134f5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d36134f5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Typings.d.ts is a new file that doesn’t exist in the sample app</a:t>
            </a:r>
            <a:endParaRPr/>
          </a:p>
          <a:p>
            <a:pPr indent="-298450" lvl="0" marL="457200" rtl="0" algn="l">
              <a:spcBef>
                <a:spcPts val="0"/>
              </a:spcBef>
              <a:spcAft>
                <a:spcPts val="0"/>
              </a:spcAft>
              <a:buSzPts val="1100"/>
              <a:buChar char="●"/>
            </a:pPr>
            <a:r>
              <a:rPr lang="en"/>
              <a:t>This file provide type information to the Typescript compiler for some global objects</a:t>
            </a:r>
            <a:endParaRPr/>
          </a:p>
          <a:p>
            <a:pPr indent="-298450" lvl="0" marL="457200" rtl="0" algn="l">
              <a:spcBef>
                <a:spcPts val="0"/>
              </a:spcBef>
              <a:spcAft>
                <a:spcPts val="0"/>
              </a:spcAft>
              <a:buSzPts val="1100"/>
              <a:buChar char="●"/>
            </a:pPr>
            <a:r>
              <a:rPr lang="en"/>
              <a:t>If you don’t you the require function to import files in your code, you don’t need that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d36134f55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d36134f55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Certain parts of your build are configurable through settings in the angular.json file</a:t>
            </a:r>
            <a:endParaRPr/>
          </a:p>
          <a:p>
            <a:pPr indent="-298450" lvl="0" marL="457200" rtl="0" algn="l">
              <a:spcBef>
                <a:spcPts val="0"/>
              </a:spcBef>
              <a:spcAft>
                <a:spcPts val="0"/>
              </a:spcAft>
              <a:buSzPts val="1100"/>
              <a:buChar char="●"/>
            </a:pPr>
            <a:r>
              <a:rPr lang="en"/>
              <a:t>However, you may need to change something and there is no configuration setting for it</a:t>
            </a:r>
            <a:endParaRPr/>
          </a:p>
          <a:p>
            <a:pPr indent="-298450" lvl="0" marL="457200" rtl="0" algn="l">
              <a:spcBef>
                <a:spcPts val="0"/>
              </a:spcBef>
              <a:spcAft>
                <a:spcPts val="0"/>
              </a:spcAft>
              <a:buSzPts val="1100"/>
              <a:buChar char="●"/>
            </a:pPr>
            <a:r>
              <a:rPr lang="en"/>
              <a:t>Angular builders are responsible for generating the webpack config used by the CLI</a:t>
            </a:r>
            <a:endParaRPr/>
          </a:p>
          <a:p>
            <a:pPr indent="-298450" lvl="0" marL="457200" rtl="0" algn="l">
              <a:spcBef>
                <a:spcPts val="0"/>
              </a:spcBef>
              <a:spcAft>
                <a:spcPts val="0"/>
              </a:spcAft>
              <a:buSzPts val="1100"/>
              <a:buChar char="●"/>
            </a:pPr>
            <a:r>
              <a:rPr lang="en"/>
              <a:t>The default ones are extendable so that you can replace it with one that provides the extra changes you need</a:t>
            </a:r>
            <a:endParaRPr/>
          </a:p>
          <a:p>
            <a:pPr indent="-298450" lvl="0" marL="457200" rtl="0" algn="l">
              <a:spcBef>
                <a:spcPts val="0"/>
              </a:spcBef>
              <a:spcAft>
                <a:spcPts val="0"/>
              </a:spcAft>
              <a:buSzPts val="1100"/>
              <a:buChar char="●"/>
            </a:pPr>
            <a:r>
              <a:rPr lang="en"/>
              <a:t>For example if you look in the demo app you can see how i used angular builder to add the ng-annotate loaded</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4d36134f5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4d36134f5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At this point we have finished setting up our hybrid app</a:t>
            </a:r>
            <a:endParaRPr/>
          </a:p>
          <a:p>
            <a:pPr indent="-298450" lvl="0" marL="457200" rtl="0" algn="l">
              <a:spcBef>
                <a:spcPts val="0"/>
              </a:spcBef>
              <a:spcAft>
                <a:spcPts val="0"/>
              </a:spcAft>
              <a:buSzPts val="1100"/>
              <a:buChar char="●"/>
            </a:pPr>
            <a:r>
              <a:rPr lang="en"/>
              <a:t>It is also ready to be built by the cli and will bootstrap both frameworks </a:t>
            </a:r>
            <a:endParaRPr/>
          </a:p>
          <a:p>
            <a:pPr indent="-298450" lvl="0" marL="457200" rtl="0" algn="l">
              <a:spcBef>
                <a:spcPts val="0"/>
              </a:spcBef>
              <a:spcAft>
                <a:spcPts val="0"/>
              </a:spcAft>
              <a:buSzPts val="1100"/>
              <a:buChar char="●"/>
            </a:pPr>
            <a:r>
              <a:rPr lang="en"/>
              <a:t>Even though we haven’t migrated any individual components it is a hybrid app</a:t>
            </a:r>
            <a:endParaRPr/>
          </a:p>
          <a:p>
            <a:pPr indent="-298450" lvl="0" marL="457200" rtl="0" algn="l">
              <a:spcBef>
                <a:spcPts val="0"/>
              </a:spcBef>
              <a:spcAft>
                <a:spcPts val="0"/>
              </a:spcAft>
              <a:buSzPts val="1100"/>
              <a:buChar char="●"/>
            </a:pPr>
            <a:r>
              <a:rPr lang="en"/>
              <a:t>Simply do ng serve on the command line to build your application and launch a dev server</a:t>
            </a:r>
            <a:endParaRPr/>
          </a:p>
          <a:p>
            <a:pPr indent="-298450" lvl="0" marL="457200" rtl="0" algn="l">
              <a:spcBef>
                <a:spcPts val="0"/>
              </a:spcBef>
              <a:spcAft>
                <a:spcPts val="0"/>
              </a:spcAft>
              <a:buSzPts val="1100"/>
              <a:buChar char="●"/>
            </a:pPr>
            <a:r>
              <a:rPr lang="en"/>
              <a:t>Will probably have some errors to chase down and fix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d36134f5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d36134f5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d36134f5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d36134f5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Phase 2 - Migrating AngularJS code to Angular 7</a:t>
            </a:r>
            <a:endParaRPr/>
          </a:p>
          <a:p>
            <a:pPr indent="-298450" lvl="0" marL="457200" rtl="0" algn="l">
              <a:spcBef>
                <a:spcPts val="0"/>
              </a:spcBef>
              <a:spcAft>
                <a:spcPts val="0"/>
              </a:spcAft>
              <a:buSzPts val="1100"/>
              <a:buChar char="●"/>
            </a:pPr>
            <a:r>
              <a:rPr lang="en"/>
              <a:t>this we’re we actually begin the migration process</a:t>
            </a:r>
            <a:endParaRPr/>
          </a:p>
          <a:p>
            <a:pPr indent="-298450" lvl="0" marL="457200" rtl="0" algn="l">
              <a:spcBef>
                <a:spcPts val="0"/>
              </a:spcBef>
              <a:spcAft>
                <a:spcPts val="0"/>
              </a:spcAft>
              <a:buSzPts val="1100"/>
              <a:buChar char="●"/>
            </a:pPr>
            <a:r>
              <a:rPr lang="en"/>
              <a:t>To give you a brief idea of what this involves were going to look a couple of examples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d36134f5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d36134f5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When deciding which parts of your app to migrate first, there are a few factors to consider</a:t>
            </a:r>
            <a:endParaRPr/>
          </a:p>
          <a:p>
            <a:pPr indent="-298450" lvl="0" marL="457200" rtl="0" algn="l">
              <a:spcBef>
                <a:spcPts val="0"/>
              </a:spcBef>
              <a:spcAft>
                <a:spcPts val="0"/>
              </a:spcAft>
              <a:buSzPts val="1100"/>
              <a:buChar char="●"/>
            </a:pPr>
            <a:r>
              <a:rPr lang="en"/>
              <a:t>To make a component and service usable and the other framework, the hybrid app requires a small amount of boilerplate code which called downgrading or upgrading</a:t>
            </a:r>
            <a:endParaRPr/>
          </a:p>
          <a:p>
            <a:pPr indent="-298450" lvl="0" marL="457200" rtl="0" algn="l">
              <a:spcBef>
                <a:spcPts val="0"/>
              </a:spcBef>
              <a:spcAft>
                <a:spcPts val="0"/>
              </a:spcAft>
              <a:buSzPts val="1100"/>
              <a:buChar char="●"/>
            </a:pPr>
            <a:r>
              <a:rPr lang="en"/>
              <a:t>It’s easier to downgrade components and services than it is upgrade them</a:t>
            </a:r>
            <a:endParaRPr/>
          </a:p>
          <a:p>
            <a:pPr indent="-298450" lvl="0" marL="457200" rtl="0" algn="l">
              <a:spcBef>
                <a:spcPts val="0"/>
              </a:spcBef>
              <a:spcAft>
                <a:spcPts val="0"/>
              </a:spcAft>
              <a:buSzPts val="1100"/>
              <a:buChar char="●"/>
            </a:pPr>
            <a:r>
              <a:rPr lang="en"/>
              <a:t>For this reason, I recommend starting with the lowest level components and working your way up</a:t>
            </a:r>
            <a:endParaRPr/>
          </a:p>
          <a:p>
            <a:pPr indent="-298450" lvl="0" marL="457200" rtl="0" algn="l">
              <a:spcBef>
                <a:spcPts val="0"/>
              </a:spcBef>
              <a:spcAft>
                <a:spcPts val="0"/>
              </a:spcAft>
              <a:buSzPts val="1100"/>
              <a:buChar char="●"/>
            </a:pPr>
            <a:r>
              <a:rPr lang="en"/>
              <a:t>It best to do an entire feature or module at once before moving to another feature</a:t>
            </a:r>
            <a:endParaRPr/>
          </a:p>
          <a:p>
            <a:pPr indent="-298450" lvl="0" marL="457200" rtl="0" algn="l">
              <a:spcBef>
                <a:spcPts val="0"/>
              </a:spcBef>
              <a:spcAft>
                <a:spcPts val="0"/>
              </a:spcAft>
              <a:buSzPts val="1100"/>
              <a:buChar char="●"/>
            </a:pPr>
            <a:r>
              <a:rPr lang="en"/>
              <a:t>Migrating services in a feature module before you do the components might be better so you can insure you code follows the Observable pattern used by RxJS</a:t>
            </a:r>
            <a:endParaRPr/>
          </a:p>
          <a:p>
            <a:pPr indent="-298450" lvl="0" marL="457200" rtl="0" algn="l">
              <a:spcBef>
                <a:spcPts val="0"/>
              </a:spcBef>
              <a:spcAft>
                <a:spcPts val="0"/>
              </a:spcAft>
              <a:buSzPts val="1100"/>
              <a:buChar char="●"/>
            </a:pPr>
            <a:r>
              <a:rPr lang="en"/>
              <a:t>AngularJS attribute directives, filters, and interceptors can’t be upgraded</a:t>
            </a:r>
            <a:endParaRPr/>
          </a:p>
          <a:p>
            <a:pPr indent="-298450" lvl="0" marL="457200" rtl="0" algn="l">
              <a:spcBef>
                <a:spcPts val="0"/>
              </a:spcBef>
              <a:spcAft>
                <a:spcPts val="0"/>
              </a:spcAft>
              <a:buSzPts val="1100"/>
              <a:buChar char="●"/>
            </a:pPr>
            <a:r>
              <a:rPr lang="en"/>
              <a:t>You must create Angular 7 versions before they’re needed in ng7 code</a:t>
            </a:r>
            <a:endParaRPr/>
          </a:p>
          <a:p>
            <a:pPr indent="-298450" lvl="0" marL="457200" rtl="0" algn="l">
              <a:spcBef>
                <a:spcPts val="0"/>
              </a:spcBef>
              <a:spcAft>
                <a:spcPts val="0"/>
              </a:spcAft>
              <a:buSzPts val="1100"/>
              <a:buChar char="●"/>
            </a:pPr>
            <a:r>
              <a:rPr lang="en"/>
              <a:t>After creating the Angular 7 version, the AngularJS version may still be in use, so may have to keep both version throughout the migration process, remove at end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d36134f5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d36134f5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SzPts val="1100"/>
              <a:buChar char="●"/>
            </a:pPr>
            <a:r>
              <a:rPr lang="en"/>
              <a:t>We are going to start with migrating a single component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d36134f5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d36134f5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here we have the controller for Sessions Page component which just retrieves a list of codemash sessions and displays them in a list</a:t>
            </a:r>
            <a:endParaRPr/>
          </a:p>
          <a:p>
            <a:pPr indent="-298450" lvl="0" marL="457200" rtl="0" algn="l">
              <a:spcBef>
                <a:spcPts val="0"/>
              </a:spcBef>
              <a:spcAft>
                <a:spcPts val="0"/>
              </a:spcAft>
              <a:buSzPts val="1100"/>
              <a:buChar char="●"/>
            </a:pPr>
            <a:r>
              <a:rPr lang="en"/>
              <a:t>All of the code has been moved into a Typescript class </a:t>
            </a:r>
            <a:endParaRPr/>
          </a:p>
          <a:p>
            <a:pPr indent="-298450" lvl="0" marL="457200" rtl="0" algn="l">
              <a:spcBef>
                <a:spcPts val="0"/>
              </a:spcBef>
              <a:spcAft>
                <a:spcPts val="0"/>
              </a:spcAft>
              <a:buSzPts val="1100"/>
              <a:buChar char="●"/>
            </a:pPr>
            <a:r>
              <a:rPr lang="en"/>
              <a:t>We also have a @Component decorator</a:t>
            </a:r>
            <a:endParaRPr/>
          </a:p>
          <a:p>
            <a:pPr indent="-298450" lvl="1" marL="914400" rtl="0" algn="l">
              <a:spcBef>
                <a:spcPts val="0"/>
              </a:spcBef>
              <a:spcAft>
                <a:spcPts val="0"/>
              </a:spcAft>
              <a:buSzPts val="1100"/>
              <a:buChar char="○"/>
            </a:pPr>
            <a:r>
              <a:rPr lang="en"/>
              <a:t>Selector should be kebab-cased, with app prefix matching what’s in angular.json and tslint config file</a:t>
            </a:r>
            <a:endParaRPr/>
          </a:p>
          <a:p>
            <a:pPr indent="-298450" lvl="1" marL="914400" rtl="0" algn="l">
              <a:spcBef>
                <a:spcPts val="0"/>
              </a:spcBef>
              <a:spcAft>
                <a:spcPts val="0"/>
              </a:spcAft>
              <a:buSzPts val="1100"/>
              <a:buChar char="○"/>
            </a:pPr>
            <a:r>
              <a:rPr lang="en"/>
              <a:t>We moved are now importing the stylesheet in the component and removed it from the global stylesheet, reminder, when importing in the component, all styles by-default will be scoped to this component, this is called view </a:t>
            </a:r>
            <a:r>
              <a:rPr lang="en"/>
              <a:t>encapsulation</a:t>
            </a:r>
            <a:endParaRPr/>
          </a:p>
          <a:p>
            <a:pPr indent="-298450" lvl="1" marL="914400" rtl="0" algn="l">
              <a:spcBef>
                <a:spcPts val="0"/>
              </a:spcBef>
              <a:spcAft>
                <a:spcPts val="0"/>
              </a:spcAft>
              <a:buSzPts val="1100"/>
              <a:buChar char="○"/>
            </a:pPr>
            <a:r>
              <a:rPr lang="en"/>
              <a:t>You can turn off view encapsulation using encapsulation property in the decorator, the styles will be global but, this is important, the styles won’t be loaded until the component is loaded for the first time in the app</a:t>
            </a:r>
            <a:endParaRPr/>
          </a:p>
          <a:p>
            <a:pPr indent="-298450" lvl="0" marL="457200" rtl="0" algn="l">
              <a:spcBef>
                <a:spcPts val="0"/>
              </a:spcBef>
              <a:spcAft>
                <a:spcPts val="0"/>
              </a:spcAft>
              <a:buSzPts val="1100"/>
              <a:buChar char="●"/>
            </a:pPr>
            <a:r>
              <a:rPr lang="en"/>
              <a:t>If one of the reasons you are migrating is for better performance, then I highly recommend using OnPush change detection</a:t>
            </a:r>
            <a:endParaRPr/>
          </a:p>
          <a:p>
            <a:pPr indent="-298450" lvl="1" marL="914400" rtl="0" algn="l">
              <a:spcBef>
                <a:spcPts val="0"/>
              </a:spcBef>
              <a:spcAft>
                <a:spcPts val="0"/>
              </a:spcAft>
              <a:buSzPts val="1100"/>
              <a:buChar char="○"/>
            </a:pPr>
            <a:r>
              <a:rPr lang="en"/>
              <a:t>The default change detection works similarly to AngularJS in that it is continually checking and updating your template all the time</a:t>
            </a:r>
            <a:endParaRPr/>
          </a:p>
          <a:p>
            <a:pPr indent="-298450" lvl="1" marL="914400" rtl="0" algn="l">
              <a:spcBef>
                <a:spcPts val="0"/>
              </a:spcBef>
              <a:spcAft>
                <a:spcPts val="0"/>
              </a:spcAft>
              <a:buSzPts val="1100"/>
              <a:buChar char="○"/>
            </a:pPr>
            <a:r>
              <a:rPr lang="en"/>
              <a:t>OnPush only updates a template when an event occurs like an input changes a DOM event like a click occurs, an observable being binded to in the template updates, or you manually tell the change detection to update in your code</a:t>
            </a:r>
            <a:endParaRPr/>
          </a:p>
          <a:p>
            <a:pPr indent="-298450" lvl="1" marL="914400" rtl="0" algn="l">
              <a:spcBef>
                <a:spcPts val="0"/>
              </a:spcBef>
              <a:spcAft>
                <a:spcPts val="0"/>
              </a:spcAft>
              <a:buSzPts val="1100"/>
              <a:buChar char="○"/>
            </a:pPr>
            <a:r>
              <a:rPr lang="en"/>
              <a:t>If you want to easiest migration path you can use default as it will require less refactoring of your code</a:t>
            </a:r>
            <a:endParaRPr/>
          </a:p>
          <a:p>
            <a:pPr indent="-298450" lvl="1" marL="914400" rtl="0" algn="l">
              <a:spcBef>
                <a:spcPts val="0"/>
              </a:spcBef>
              <a:spcAft>
                <a:spcPts val="0"/>
              </a:spcAft>
              <a:buSzPts val="1100"/>
              <a:buChar char="○"/>
            </a:pPr>
            <a:r>
              <a:rPr lang="en"/>
              <a:t>Using onpush generally requires refactoring parts of your code to bind to observables so it will update when needed</a:t>
            </a:r>
            <a:endParaRPr/>
          </a:p>
          <a:p>
            <a:pPr indent="-298450" lvl="0" marL="457200" rtl="0" algn="l">
              <a:spcBef>
                <a:spcPts val="0"/>
              </a:spcBef>
              <a:spcAft>
                <a:spcPts val="0"/>
              </a:spcAft>
              <a:buSzPts val="1100"/>
              <a:buChar char="●"/>
            </a:pPr>
            <a:r>
              <a:rPr lang="en"/>
              <a:t>If you look at the constructor we are injecting dependencies there</a:t>
            </a:r>
            <a:endParaRPr/>
          </a:p>
          <a:p>
            <a:pPr indent="-298450" lvl="1" marL="914400" rtl="0" algn="l">
              <a:spcBef>
                <a:spcPts val="0"/>
              </a:spcBef>
              <a:spcAft>
                <a:spcPts val="0"/>
              </a:spcAft>
              <a:buSzPts val="1100"/>
              <a:buChar char="○"/>
            </a:pPr>
            <a:r>
              <a:rPr lang="en"/>
              <a:t>Session service is AngularJs service that has been upgraded, since it has no class and we have to have a injection token to identify it</a:t>
            </a:r>
            <a:endParaRPr/>
          </a:p>
          <a:p>
            <a:pPr indent="-298450" lvl="1" marL="914400" rtl="0" algn="l">
              <a:spcBef>
                <a:spcPts val="0"/>
              </a:spcBef>
              <a:spcAft>
                <a:spcPts val="0"/>
              </a:spcAft>
              <a:buSzPts val="1100"/>
              <a:buChar char="○"/>
            </a:pPr>
            <a:r>
              <a:rPr lang="en"/>
              <a:t>DI in Angular 7 generally relies on the class of the depency, if it doesn’t have one it needs a token</a:t>
            </a:r>
            <a:endParaRPr/>
          </a:p>
          <a:p>
            <a:pPr indent="-298450" lvl="0" marL="457200" rtl="0" algn="l">
              <a:spcBef>
                <a:spcPts val="0"/>
              </a:spcBef>
              <a:spcAft>
                <a:spcPts val="0"/>
              </a:spcAft>
              <a:buSzPts val="1100"/>
              <a:buChar char="●"/>
            </a:pPr>
            <a:r>
              <a:rPr lang="en"/>
              <a:t>Since our AngularJS component is using the OnInit hook, our Angular 7 component is implementing the OnInit interface	</a:t>
            </a:r>
            <a:endParaRPr/>
          </a:p>
          <a:p>
            <a:pPr indent="-298450" lvl="1" marL="914400" rtl="0" algn="l">
              <a:spcBef>
                <a:spcPts val="0"/>
              </a:spcBef>
              <a:spcAft>
                <a:spcPts val="0"/>
              </a:spcAft>
              <a:buSzPts val="1100"/>
              <a:buChar char="○"/>
            </a:pPr>
            <a:r>
              <a:rPr lang="en"/>
              <a:t>In Angular 7 - you don’t actually need the interface just the hook function, but it’s a good practice to add so the compiler can check that you have the correct name, arguments, and types</a:t>
            </a:r>
            <a:endParaRPr/>
          </a:p>
          <a:p>
            <a:pPr indent="-298450" lvl="0" marL="457200" rtl="0" algn="l">
              <a:spcBef>
                <a:spcPts val="0"/>
              </a:spcBef>
              <a:spcAft>
                <a:spcPts val="0"/>
              </a:spcAft>
              <a:buSzPts val="1100"/>
              <a:buChar char="●"/>
            </a:pPr>
            <a:r>
              <a:rPr lang="en"/>
              <a:t>When we call the session service it is still returning a promise, we would like our code to use the observable pattern preferred by Angular 7 - so we use the “from” function to convert the promise to an observable</a:t>
            </a:r>
            <a:endParaRPr/>
          </a:p>
          <a:p>
            <a:pPr indent="0" lvl="0" marL="45720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d36134f5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d36134f5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Angular 7 does have different template syntax than Angular 7,</a:t>
            </a:r>
            <a:endParaRPr/>
          </a:p>
          <a:p>
            <a:pPr indent="-298450" lvl="0" marL="457200" rtl="0" algn="l">
              <a:spcBef>
                <a:spcPts val="0"/>
              </a:spcBef>
              <a:spcAft>
                <a:spcPts val="0"/>
              </a:spcAft>
              <a:buSzPts val="1100"/>
              <a:buChar char="●"/>
            </a:pPr>
            <a:r>
              <a:rPr lang="en"/>
              <a:t>Ng-if and ng-repeat have </a:t>
            </a:r>
            <a:r>
              <a:rPr lang="en"/>
              <a:t>slightly different syntax</a:t>
            </a:r>
            <a:endParaRPr/>
          </a:p>
          <a:p>
            <a:pPr indent="-298450" lvl="0" marL="457200" rtl="0" algn="l">
              <a:spcBef>
                <a:spcPts val="0"/>
              </a:spcBef>
              <a:spcAft>
                <a:spcPts val="0"/>
              </a:spcAft>
              <a:buSzPts val="1100"/>
              <a:buChar char="●"/>
            </a:pPr>
            <a:r>
              <a:rPr lang="en"/>
              <a:t>Interpolation still works the same, filter work the same way as pipes</a:t>
            </a:r>
            <a:endParaRPr/>
          </a:p>
          <a:p>
            <a:pPr indent="-298450" lvl="0" marL="457200" rtl="0" algn="l">
              <a:spcBef>
                <a:spcPts val="0"/>
              </a:spcBef>
              <a:spcAft>
                <a:spcPts val="0"/>
              </a:spcAft>
              <a:buSzPts val="1100"/>
              <a:buChar char="●"/>
            </a:pPr>
            <a:r>
              <a:rPr lang="en"/>
              <a:t>Angular 7 uses camel-casing instead of kebab casing for component input and outputs as well as attribute directive</a:t>
            </a:r>
            <a:endParaRPr/>
          </a:p>
          <a:p>
            <a:pPr indent="-298450" lvl="0" marL="457200" rtl="0" algn="l">
              <a:spcBef>
                <a:spcPts val="0"/>
              </a:spcBef>
              <a:spcAft>
                <a:spcPts val="0"/>
              </a:spcAft>
              <a:buSzPts val="1100"/>
              <a:buChar char="●"/>
            </a:pPr>
            <a:r>
              <a:rPr lang="en"/>
              <a:t>Another thing to note is square braces denote input while parentheses denote output</a:t>
            </a:r>
            <a:endParaRPr/>
          </a:p>
          <a:p>
            <a:pPr indent="-298450" lvl="0" marL="457200" rtl="0" algn="l">
              <a:spcBef>
                <a:spcPts val="0"/>
              </a:spcBef>
              <a:spcAft>
                <a:spcPts val="0"/>
              </a:spcAft>
              <a:buSzPts val="1100"/>
              <a:buChar char="●"/>
            </a:pPr>
            <a:r>
              <a:rPr lang="en"/>
              <a:t>Ng-model has both since it is a two-way binding</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d36134f5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d36134f5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here is the migration for our session page compone</a:t>
            </a:r>
            <a:endParaRPr/>
          </a:p>
          <a:p>
            <a:pPr indent="-298450" lvl="0" marL="457200" rtl="0" algn="l">
              <a:spcBef>
                <a:spcPts val="0"/>
              </a:spcBef>
              <a:spcAft>
                <a:spcPts val="0"/>
              </a:spcAft>
              <a:buSzPts val="1100"/>
              <a:buChar char="●"/>
            </a:pPr>
            <a:r>
              <a:rPr lang="en"/>
              <a:t>Here we have updated ng-repeat to now be ngFor</a:t>
            </a:r>
            <a:endParaRPr/>
          </a:p>
          <a:p>
            <a:pPr indent="-298450" lvl="0" marL="457200" rtl="0" algn="l">
              <a:spcBef>
                <a:spcPts val="0"/>
              </a:spcBef>
              <a:spcAft>
                <a:spcPts val="0"/>
              </a:spcAft>
              <a:buSzPts val="1100"/>
              <a:buChar char="●"/>
            </a:pPr>
            <a:r>
              <a:rPr lang="en"/>
              <a:t>We’re using async pipe allows you to use observable or promise directly in template, </a:t>
            </a:r>
            <a:endParaRPr/>
          </a:p>
          <a:p>
            <a:pPr indent="-298450" lvl="1" marL="914400" rtl="0" algn="l">
              <a:spcBef>
                <a:spcPts val="0"/>
              </a:spcBef>
              <a:spcAft>
                <a:spcPts val="0"/>
              </a:spcAft>
              <a:buSzPts val="1100"/>
              <a:buChar char="○"/>
            </a:pPr>
            <a:r>
              <a:rPr lang="en"/>
              <a:t>If you uses observables in your component class and call the subscribe function and the the </a:t>
            </a:r>
            <a:r>
              <a:rPr lang="en"/>
              <a:t>observable</a:t>
            </a:r>
            <a:r>
              <a:rPr lang="en"/>
              <a:t> is </a:t>
            </a:r>
            <a:r>
              <a:rPr lang="en"/>
              <a:t>infinite</a:t>
            </a:r>
            <a:r>
              <a:rPr lang="en"/>
              <a:t>, you have to </a:t>
            </a:r>
            <a:r>
              <a:rPr lang="en"/>
              <a:t>manually</a:t>
            </a:r>
            <a:r>
              <a:rPr lang="en"/>
              <a:t> </a:t>
            </a:r>
            <a:r>
              <a:rPr lang="en"/>
              <a:t>unsubscribe</a:t>
            </a:r>
            <a:r>
              <a:rPr lang="en"/>
              <a:t> from that observable to avoid memory leaks</a:t>
            </a:r>
            <a:endParaRPr/>
          </a:p>
          <a:p>
            <a:pPr indent="-298450" lvl="1" marL="914400" rtl="0" algn="l">
              <a:spcBef>
                <a:spcPts val="0"/>
              </a:spcBef>
              <a:spcAft>
                <a:spcPts val="0"/>
              </a:spcAft>
              <a:buSzPts val="1100"/>
              <a:buChar char="○"/>
            </a:pPr>
            <a:r>
              <a:rPr lang="en"/>
              <a:t>The nice thing about the async pipe is handle subscribing to the </a:t>
            </a:r>
            <a:r>
              <a:rPr lang="en"/>
              <a:t>observable</a:t>
            </a:r>
            <a:r>
              <a:rPr lang="en"/>
              <a:t> for you and </a:t>
            </a:r>
            <a:r>
              <a:rPr lang="en"/>
              <a:t>automatically</a:t>
            </a:r>
            <a:r>
              <a:rPr lang="en"/>
              <a:t> unsubscribes on component </a:t>
            </a:r>
            <a:r>
              <a:rPr lang="en"/>
              <a:t>destruction</a:t>
            </a:r>
            <a:endParaRPr/>
          </a:p>
          <a:p>
            <a:pPr indent="-298450" lvl="0" marL="457200" rtl="0" algn="l">
              <a:spcBef>
                <a:spcPts val="0"/>
              </a:spcBef>
              <a:spcAft>
                <a:spcPts val="0"/>
              </a:spcAft>
              <a:buSzPts val="1100"/>
              <a:buChar char="●"/>
            </a:pPr>
            <a:r>
              <a:rPr lang="en"/>
              <a:t>The md-show-session-details is an attribute directive - it now uses camel-case and square brackets</a:t>
            </a:r>
            <a:endParaRPr/>
          </a:p>
          <a:p>
            <a:pPr indent="-298450" lvl="1" marL="914400" rtl="0" algn="l">
              <a:spcBef>
                <a:spcPts val="0"/>
              </a:spcBef>
              <a:spcAft>
                <a:spcPts val="0"/>
              </a:spcAft>
              <a:buSzPts val="1100"/>
              <a:buChar char="○"/>
            </a:pPr>
            <a:r>
              <a:rPr lang="en"/>
              <a:t>If you </a:t>
            </a:r>
            <a:r>
              <a:rPr lang="en"/>
              <a:t>remember</a:t>
            </a:r>
            <a:r>
              <a:rPr lang="en"/>
              <a:t> directives can’t be upgraded so this is a migrated Angular 7 version</a:t>
            </a:r>
            <a:endParaRPr/>
          </a:p>
          <a:p>
            <a:pPr indent="-298450" lvl="0" marL="457200" rtl="0" algn="l">
              <a:spcBef>
                <a:spcPts val="0"/>
              </a:spcBef>
              <a:spcAft>
                <a:spcPts val="0"/>
              </a:spcAft>
              <a:buSzPts val="1100"/>
              <a:buChar char="●"/>
            </a:pPr>
            <a:r>
              <a:rPr lang="en"/>
              <a:t>md-session-display is still an AngularJS component, it has been upgraded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4c38639b3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4c38639b3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 the left is our session feature module, since this is the first thing migrated from this component we need to create it, will need to rename the old angularJS module</a:t>
            </a:r>
            <a:endParaRPr/>
          </a:p>
          <a:p>
            <a:pPr indent="-298450" lvl="0" marL="457200" rtl="0" algn="l">
              <a:spcBef>
                <a:spcPts val="0"/>
              </a:spcBef>
              <a:spcAft>
                <a:spcPts val="0"/>
              </a:spcAft>
              <a:buSzPts val="1100"/>
              <a:buChar char="●"/>
            </a:pPr>
            <a:r>
              <a:rPr lang="en"/>
              <a:t>When we create a new module we need to add it to the root app module</a:t>
            </a:r>
            <a:endParaRPr/>
          </a:p>
          <a:p>
            <a:pPr indent="-298450" lvl="0" marL="457200" rtl="0" algn="l">
              <a:spcBef>
                <a:spcPts val="0"/>
              </a:spcBef>
              <a:spcAft>
                <a:spcPts val="0"/>
              </a:spcAft>
              <a:buSzPts val="1100"/>
              <a:buChar char="●"/>
            </a:pPr>
            <a:r>
              <a:rPr lang="en"/>
              <a:t>All components need to be added to declarations in it module</a:t>
            </a:r>
            <a:endParaRPr/>
          </a:p>
          <a:p>
            <a:pPr indent="-298450" lvl="0" marL="457200" rtl="0" algn="l">
              <a:spcBef>
                <a:spcPts val="0"/>
              </a:spcBef>
              <a:spcAft>
                <a:spcPts val="0"/>
              </a:spcAft>
              <a:buSzPts val="1100"/>
              <a:buChar char="●"/>
            </a:pPr>
            <a:r>
              <a:rPr lang="en"/>
              <a:t>Entry components is for any component that is used but not by declaring it in Angular 7 template this includes components that get downgraded</a:t>
            </a:r>
            <a:endParaRPr/>
          </a:p>
          <a:p>
            <a:pPr indent="-298450" lvl="0" marL="457200" rtl="0" algn="l">
              <a:spcBef>
                <a:spcPts val="0"/>
              </a:spcBef>
              <a:spcAft>
                <a:spcPts val="0"/>
              </a:spcAft>
              <a:buSzPts val="1100"/>
              <a:buChar char="●"/>
            </a:pPr>
            <a:r>
              <a:rPr lang="en"/>
              <a:t>Export used for any component used outside its module not including downgraded components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d36134f55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d36134f55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If component is used by ui-router in state declaration then you need to update that state after migration</a:t>
            </a:r>
            <a:endParaRPr/>
          </a:p>
          <a:p>
            <a:pPr indent="-298450" lvl="0" marL="457200" rtl="0" algn="l">
              <a:spcBef>
                <a:spcPts val="0"/>
              </a:spcBef>
              <a:spcAft>
                <a:spcPts val="0"/>
              </a:spcAft>
              <a:buSzPts val="1100"/>
              <a:buChar char="●"/>
            </a:pPr>
            <a:r>
              <a:rPr lang="en"/>
              <a:t>Upgrading the state declaration is as easy as switching the AngularJS string selector to the component class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d36134f55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d36134f55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saw the AngularJS session service used in an Angular 7 component to make that happen we need upgraded it</a:t>
            </a:r>
            <a:endParaRPr/>
          </a:p>
          <a:p>
            <a:pPr indent="-298450" lvl="0" marL="457200" rtl="0" algn="l">
              <a:spcBef>
                <a:spcPts val="0"/>
              </a:spcBef>
              <a:spcAft>
                <a:spcPts val="0"/>
              </a:spcAft>
              <a:buSzPts val="1100"/>
              <a:buChar char="●"/>
            </a:pPr>
            <a:r>
              <a:rPr lang="en"/>
              <a:t>You need to add 3 things to make this happen - an injection token, a factory function and a provider</a:t>
            </a:r>
            <a:endParaRPr/>
          </a:p>
          <a:p>
            <a:pPr indent="-298450" lvl="1" marL="914400" rtl="0" algn="l">
              <a:spcBef>
                <a:spcPts val="0"/>
              </a:spcBef>
              <a:spcAft>
                <a:spcPts val="0"/>
              </a:spcAft>
              <a:buSzPts val="1100"/>
              <a:buChar char="○"/>
            </a:pPr>
            <a:r>
              <a:rPr lang="en"/>
              <a:t>This is all just boilerplate code, just switch the names in it</a:t>
            </a:r>
            <a:endParaRPr/>
          </a:p>
          <a:p>
            <a:pPr indent="-298450" lvl="0" marL="457200" rtl="0" algn="l">
              <a:spcBef>
                <a:spcPts val="0"/>
              </a:spcBef>
              <a:spcAft>
                <a:spcPts val="0"/>
              </a:spcAft>
              <a:buSzPts val="1100"/>
              <a:buChar char="●"/>
            </a:pPr>
            <a:r>
              <a:rPr lang="en"/>
              <a:t>You then need to add the provider to an Angular 7 module - I’m adding the session service to the session module here</a:t>
            </a:r>
            <a:endParaRPr/>
          </a:p>
          <a:p>
            <a:pPr indent="-298450" lvl="0" marL="457200" rtl="0" algn="l">
              <a:spcBef>
                <a:spcPts val="0"/>
              </a:spcBef>
              <a:spcAft>
                <a:spcPts val="0"/>
              </a:spcAft>
              <a:buSzPts val="1100"/>
              <a:buChar char="●"/>
            </a:pPr>
            <a:r>
              <a:rPr lang="en"/>
              <a:t>Then you can inject the service in an Angular 7 component</a:t>
            </a:r>
            <a:endParaRPr/>
          </a:p>
          <a:p>
            <a:pPr indent="-298450" lvl="0" marL="457200" rtl="0" algn="l">
              <a:spcBef>
                <a:spcPts val="0"/>
              </a:spcBef>
              <a:spcAft>
                <a:spcPts val="0"/>
              </a:spcAft>
              <a:buSzPts val="1100"/>
              <a:buChar char="●"/>
            </a:pPr>
            <a:r>
              <a:rPr lang="en"/>
              <a:t>I’ve elected to make a separate provider file for the boilerplate code and add it to the Angular 7 module it will eventually be migrated too, </a:t>
            </a:r>
            <a:endParaRPr/>
          </a:p>
          <a:p>
            <a:pPr indent="-298450" lvl="0" marL="457200" rtl="0" algn="l">
              <a:spcBef>
                <a:spcPts val="0"/>
              </a:spcBef>
              <a:spcAft>
                <a:spcPts val="0"/>
              </a:spcAft>
              <a:buSzPts val="1100"/>
              <a:buChar char="●"/>
            </a:pPr>
            <a:r>
              <a:rPr lang="en"/>
              <a:t>You can choose to put all the upgrade service file and create a separate module for those services if you choose.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4d36134f55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4d36134f55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saw the AngularJS session display component used in an Angular 7 component to make that happen we need upgraded it</a:t>
            </a:r>
            <a:endParaRPr/>
          </a:p>
          <a:p>
            <a:pPr indent="-298450" lvl="0" marL="457200" rtl="0" algn="l">
              <a:spcBef>
                <a:spcPts val="0"/>
              </a:spcBef>
              <a:spcAft>
                <a:spcPts val="0"/>
              </a:spcAft>
              <a:buSzPts val="1100"/>
              <a:buChar char="●"/>
            </a:pPr>
            <a:r>
              <a:rPr lang="en"/>
              <a:t>To upgrade a component we need to create a wrapper class for it</a:t>
            </a:r>
            <a:endParaRPr/>
          </a:p>
          <a:p>
            <a:pPr indent="-298450" lvl="0" marL="457200" rtl="0" algn="l">
              <a:spcBef>
                <a:spcPts val="0"/>
              </a:spcBef>
              <a:spcAft>
                <a:spcPts val="0"/>
              </a:spcAft>
              <a:buSzPts val="1100"/>
              <a:buChar char="●"/>
            </a:pPr>
            <a:r>
              <a:rPr lang="en"/>
              <a:t>The wrapper class extends the UpgradeComponent class, which is part of the ngUpgrade library, and contains some boilerplate in the constructor</a:t>
            </a:r>
            <a:endParaRPr/>
          </a:p>
          <a:p>
            <a:pPr indent="-298450" lvl="0" marL="457200" rtl="0" algn="l">
              <a:spcBef>
                <a:spcPts val="0"/>
              </a:spcBef>
              <a:spcAft>
                <a:spcPts val="0"/>
              </a:spcAft>
              <a:buSzPts val="1100"/>
              <a:buChar char="●"/>
            </a:pPr>
            <a:r>
              <a:rPr lang="en"/>
              <a:t>For each binding in the AngularJS class we need to add a public property and decorate it with either the input or output decorator</a:t>
            </a:r>
            <a:endParaRPr/>
          </a:p>
          <a:p>
            <a:pPr indent="-298450" lvl="0" marL="457200" rtl="0" algn="l">
              <a:spcBef>
                <a:spcPts val="0"/>
              </a:spcBef>
              <a:spcAft>
                <a:spcPts val="0"/>
              </a:spcAft>
              <a:buSzPts val="1100"/>
              <a:buChar char="●"/>
            </a:pPr>
            <a:r>
              <a:rPr lang="en"/>
              <a:t>If the component has lifecycle hooks we need to add the appropriate lifecycle interface to the wrapper class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d36134f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36134f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those that don’t know, when Google came out with Angular 2, they decided to start over from scratch and release a brand new framework, completely different from Angular 1.</a:t>
            </a:r>
            <a:endParaRPr/>
          </a:p>
          <a:p>
            <a:pPr indent="-298450" lvl="0" marL="457200" rtl="0" algn="l">
              <a:spcBef>
                <a:spcPts val="0"/>
              </a:spcBef>
              <a:spcAft>
                <a:spcPts val="0"/>
              </a:spcAft>
              <a:buSzPts val="1100"/>
              <a:buChar char="●"/>
            </a:pPr>
            <a:r>
              <a:rPr lang="en"/>
              <a:t>Angular 1 was then renamed to AngularJS</a:t>
            </a:r>
            <a:endParaRPr/>
          </a:p>
          <a:p>
            <a:pPr indent="-298450" lvl="0" marL="457200" rtl="0" algn="l">
              <a:spcBef>
                <a:spcPts val="0"/>
              </a:spcBef>
              <a:spcAft>
                <a:spcPts val="0"/>
              </a:spcAft>
              <a:buSzPts val="1100"/>
              <a:buChar char="●"/>
            </a:pPr>
            <a:r>
              <a:rPr lang="en"/>
              <a:t>Because they are so different, migrating is a bit difficult and requires refactoring much of your application</a:t>
            </a:r>
            <a:endParaRPr/>
          </a:p>
          <a:p>
            <a:pPr indent="-298450" lvl="0" marL="457200" rtl="0" algn="l">
              <a:spcBef>
                <a:spcPts val="0"/>
              </a:spcBef>
              <a:spcAft>
                <a:spcPts val="0"/>
              </a:spcAft>
              <a:buSzPts val="1100"/>
              <a:buChar char="●"/>
            </a:pPr>
            <a:r>
              <a:rPr lang="en"/>
              <a:t>For any medium to large scale app, migrating in one go is not possible.</a:t>
            </a:r>
            <a:endParaRPr/>
          </a:p>
          <a:p>
            <a:pPr indent="-298450" lvl="0" marL="457200" rtl="0" algn="l">
              <a:spcBef>
                <a:spcPts val="0"/>
              </a:spcBef>
              <a:spcAft>
                <a:spcPts val="0"/>
              </a:spcAft>
              <a:buSzPts val="1100"/>
              <a:buChar char="●"/>
            </a:pPr>
            <a:r>
              <a:rPr lang="en"/>
              <a:t>The migration process involves running both AngularJS and Angular 7 side-by-side and migrating components or services one at a time resulting in a hybrid application with a mix of AngularJS and Angular 7 components working together utilizing the ngUpgrade library</a:t>
            </a:r>
            <a:endParaRPr/>
          </a:p>
          <a:p>
            <a:pPr indent="-298450" lvl="0" marL="457200" rtl="0" algn="l">
              <a:spcBef>
                <a:spcPts val="0"/>
              </a:spcBef>
              <a:spcAft>
                <a:spcPts val="0"/>
              </a:spcAft>
              <a:buSzPts val="1100"/>
              <a:buChar char="●"/>
            </a:pPr>
            <a:r>
              <a:rPr lang="en"/>
              <a:t>Eventually you will finish migrating each component and have a complete Angular 7 app and you can remove AngularJS</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d36134f5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d36134f5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here we have the speaker service which just retrieves our speaker data</a:t>
            </a:r>
            <a:endParaRPr/>
          </a:p>
          <a:p>
            <a:pPr indent="-298450" lvl="0" marL="457200" rtl="0" algn="l">
              <a:spcBef>
                <a:spcPts val="0"/>
              </a:spcBef>
              <a:spcAft>
                <a:spcPts val="0"/>
              </a:spcAft>
              <a:buSzPts val="1100"/>
              <a:buChar char="●"/>
            </a:pPr>
            <a:r>
              <a:rPr lang="en"/>
              <a:t>Once again we have moved our code into a typescript class</a:t>
            </a:r>
            <a:endParaRPr/>
          </a:p>
          <a:p>
            <a:pPr indent="-298450" lvl="0" marL="457200" rtl="0" algn="l">
              <a:spcBef>
                <a:spcPts val="0"/>
              </a:spcBef>
              <a:spcAft>
                <a:spcPts val="0"/>
              </a:spcAft>
              <a:buSzPts val="1100"/>
              <a:buChar char="●"/>
            </a:pPr>
            <a:r>
              <a:rPr lang="en"/>
              <a:t>We have added the injectable decorator to the class</a:t>
            </a:r>
            <a:endParaRPr/>
          </a:p>
          <a:p>
            <a:pPr indent="-298450" lvl="0" marL="457200" rtl="0" algn="l">
              <a:spcBef>
                <a:spcPts val="0"/>
              </a:spcBef>
              <a:spcAft>
                <a:spcPts val="0"/>
              </a:spcAft>
              <a:buSzPts val="1100"/>
              <a:buChar char="●"/>
            </a:pPr>
            <a:r>
              <a:rPr lang="en"/>
              <a:t>We are injecting the http client which the http service for Angular 7</a:t>
            </a:r>
            <a:endParaRPr/>
          </a:p>
          <a:p>
            <a:pPr indent="-298450" lvl="1" marL="914400" rtl="0" algn="l">
              <a:spcBef>
                <a:spcPts val="0"/>
              </a:spcBef>
              <a:spcAft>
                <a:spcPts val="0"/>
              </a:spcAft>
              <a:buSzPts val="1100"/>
              <a:buChar char="○"/>
            </a:pPr>
            <a:r>
              <a:rPr lang="en"/>
              <a:t>DI in Angular 7 relies on the depency class or token, not the argument name like AngularJS, so we can name it whatever we want</a:t>
            </a:r>
            <a:endParaRPr/>
          </a:p>
          <a:p>
            <a:pPr indent="-298450" lvl="0" marL="457200" rtl="0" algn="l">
              <a:spcBef>
                <a:spcPts val="0"/>
              </a:spcBef>
              <a:spcAft>
                <a:spcPts val="0"/>
              </a:spcAft>
              <a:buSzPts val="1100"/>
              <a:buChar char="●"/>
            </a:pPr>
            <a:r>
              <a:rPr lang="en"/>
              <a:t>Lastly, we convert from the promise pattern to the observable pattern since the http client returns an observable</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c38639b3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c38639b3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converting the service we need to add it to its module</a:t>
            </a:r>
            <a:endParaRPr/>
          </a:p>
          <a:p>
            <a:pPr indent="-298450" lvl="0" marL="457200" rtl="0" algn="l">
              <a:spcBef>
                <a:spcPts val="0"/>
              </a:spcBef>
              <a:spcAft>
                <a:spcPts val="0"/>
              </a:spcAft>
              <a:buSzPts val="1100"/>
              <a:buChar char="●"/>
            </a:pPr>
            <a:r>
              <a:rPr lang="en"/>
              <a:t>Services get add to the providers list in their module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d36134f5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d36134f5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for </a:t>
            </a:r>
            <a:r>
              <a:rPr lang="en"/>
              <a:t>an Angular 7 component to be used  in a AngularJS component, you will need to downgrade it</a:t>
            </a:r>
            <a:endParaRPr/>
          </a:p>
          <a:p>
            <a:pPr indent="-298450" lvl="0" marL="457200" rtl="0" algn="l">
              <a:spcBef>
                <a:spcPts val="0"/>
              </a:spcBef>
              <a:spcAft>
                <a:spcPts val="0"/>
              </a:spcAft>
              <a:buSzPts val="1100"/>
              <a:buChar char="●"/>
            </a:pPr>
            <a:r>
              <a:rPr lang="en"/>
              <a:t>This a pretty easy 2 step process, the first is to make sure the component is listed under entryComponents in its module (not shown)</a:t>
            </a:r>
            <a:endParaRPr/>
          </a:p>
          <a:p>
            <a:pPr indent="-298450" lvl="0" marL="457200" rtl="0" algn="l">
              <a:spcBef>
                <a:spcPts val="0"/>
              </a:spcBef>
              <a:spcAft>
                <a:spcPts val="0"/>
              </a:spcAft>
              <a:buSzPts val="1100"/>
              <a:buChar char="●"/>
            </a:pPr>
            <a:r>
              <a:rPr lang="en"/>
              <a:t>The second is to call the downgradeComponent function from ngUpgrade Library and add it as directive (not a component) to an AngularsJS module</a:t>
            </a:r>
            <a:endParaRPr/>
          </a:p>
          <a:p>
            <a:pPr indent="-298450" lvl="1" marL="914400" rtl="0" algn="l">
              <a:spcBef>
                <a:spcPts val="0"/>
              </a:spcBef>
              <a:spcAft>
                <a:spcPts val="0"/>
              </a:spcAft>
              <a:buSzPts val="1100"/>
              <a:buChar char="○"/>
            </a:pPr>
            <a:r>
              <a:rPr lang="en"/>
              <a:t>This is pretty much boilerplate</a:t>
            </a:r>
            <a:endParaRPr/>
          </a:p>
          <a:p>
            <a:pPr indent="-298450" lvl="0" marL="457200" rtl="0" algn="l">
              <a:spcBef>
                <a:spcPts val="0"/>
              </a:spcBef>
              <a:spcAft>
                <a:spcPts val="0"/>
              </a:spcAft>
              <a:buSzPts val="1100"/>
              <a:buChar char="●"/>
            </a:pPr>
            <a:r>
              <a:rPr lang="en"/>
              <a:t>When using downgraded component in AngularJS template - use Angular 7 square bracket with AngularJS kebab casing for inputs</a:t>
            </a:r>
            <a:endParaRPr/>
          </a:p>
          <a:p>
            <a:pPr indent="-298450" lvl="0" marL="457200" rtl="0" algn="l">
              <a:spcBef>
                <a:spcPts val="0"/>
              </a:spcBef>
              <a:spcAft>
                <a:spcPts val="0"/>
              </a:spcAft>
              <a:buSzPts val="1100"/>
              <a:buChar char="●"/>
            </a:pPr>
            <a:r>
              <a:rPr lang="en"/>
              <a:t>After speakers-page is migrated - need to update input casing to Angular 7 style camel casing</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4d36134f55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4d36134f55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use a</a:t>
            </a:r>
            <a:r>
              <a:rPr lang="en"/>
              <a:t> Angular 7 service in a AngularJS component or service, you will need to downgrade it</a:t>
            </a:r>
            <a:endParaRPr/>
          </a:p>
          <a:p>
            <a:pPr indent="-298450" lvl="0" marL="457200" rtl="0" algn="l">
              <a:spcBef>
                <a:spcPts val="0"/>
              </a:spcBef>
              <a:spcAft>
                <a:spcPts val="0"/>
              </a:spcAft>
              <a:buSzPts val="1100"/>
              <a:buChar char="●"/>
            </a:pPr>
            <a:r>
              <a:rPr lang="en"/>
              <a:t>This is pretty easy and just requires calling the downgradeInjectable from the ngUpgrade library in an AngularJS module</a:t>
            </a:r>
            <a:endParaRPr/>
          </a:p>
          <a:p>
            <a:pPr indent="-298450" lvl="0" marL="457200" rtl="0" algn="l">
              <a:spcBef>
                <a:spcPts val="0"/>
              </a:spcBef>
              <a:spcAft>
                <a:spcPts val="0"/>
              </a:spcAft>
              <a:buSzPts val="1100"/>
              <a:buChar char="●"/>
            </a:pPr>
            <a:r>
              <a:rPr lang="en"/>
              <a:t>Note: the speaker service class added for typing, but DI in AngularJS still done by name, so has name to match what is in module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4d36134f5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4d36134f5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Migrating an attribute directive is not too much different then a component, just don’t have a template to deal with - not going to go over to much of this</a:t>
            </a:r>
            <a:endParaRPr/>
          </a:p>
          <a:p>
            <a:pPr indent="-298450" lvl="0" marL="457200" rtl="0" algn="l">
              <a:spcBef>
                <a:spcPts val="0"/>
              </a:spcBef>
              <a:spcAft>
                <a:spcPts val="0"/>
              </a:spcAft>
              <a:buSzPts val="1100"/>
              <a:buChar char="●"/>
            </a:pPr>
            <a:r>
              <a:rPr lang="en"/>
              <a:t>Reminder about needing to do this ahead of time, because directives can’t be upgraded, might have to keep both versions</a:t>
            </a:r>
            <a:endParaRPr/>
          </a:p>
          <a:p>
            <a:pPr indent="-298450" lvl="0" marL="457200" rtl="0" algn="l">
              <a:spcBef>
                <a:spcPts val="0"/>
              </a:spcBef>
              <a:spcAft>
                <a:spcPts val="0"/>
              </a:spcAft>
              <a:buSzPts val="1100"/>
              <a:buChar char="●"/>
            </a:pPr>
            <a:r>
              <a:rPr lang="en"/>
              <a:t>Camel casing for selector with app prefix</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d36134f55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d36134f55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Angular 7 has pipes which are pretty similar to AngularJS filters</a:t>
            </a:r>
            <a:endParaRPr/>
          </a:p>
          <a:p>
            <a:pPr indent="-298450" lvl="0" marL="457200" rtl="0" algn="l">
              <a:spcBef>
                <a:spcPts val="0"/>
              </a:spcBef>
              <a:spcAft>
                <a:spcPts val="0"/>
              </a:spcAft>
              <a:buSzPts val="1100"/>
              <a:buChar char="●"/>
            </a:pPr>
            <a:r>
              <a:rPr lang="en"/>
              <a:t>Pipes are a little more efficient than filters in that they only get called if one of the inputs change if the pipe is pure</a:t>
            </a:r>
            <a:endParaRPr/>
          </a:p>
          <a:p>
            <a:pPr indent="-298450" lvl="1" marL="914400" rtl="0" algn="l">
              <a:spcBef>
                <a:spcPts val="0"/>
              </a:spcBef>
              <a:spcAft>
                <a:spcPts val="0"/>
              </a:spcAft>
              <a:buSzPts val="1100"/>
              <a:buChar char="○"/>
            </a:pPr>
            <a:r>
              <a:rPr lang="en"/>
              <a:t>Not going into pure vs impure</a:t>
            </a:r>
            <a:endParaRPr/>
          </a:p>
          <a:p>
            <a:pPr indent="-298450" lvl="0" marL="457200" rtl="0" algn="l">
              <a:spcBef>
                <a:spcPts val="0"/>
              </a:spcBef>
              <a:spcAft>
                <a:spcPts val="0"/>
              </a:spcAft>
              <a:buSzPts val="1100"/>
              <a:buChar char="●"/>
            </a:pPr>
            <a:r>
              <a:rPr lang="en"/>
              <a:t>Use Pipe decorator with camel casing selector and app prefix</a:t>
            </a:r>
            <a:endParaRPr/>
          </a:p>
          <a:p>
            <a:pPr indent="-298450" lvl="0" marL="457200" rtl="0" algn="l">
              <a:spcBef>
                <a:spcPts val="0"/>
              </a:spcBef>
              <a:spcAft>
                <a:spcPts val="0"/>
              </a:spcAft>
              <a:buSzPts val="1100"/>
              <a:buChar char="●"/>
            </a:pPr>
            <a:r>
              <a:rPr lang="en"/>
              <a:t>s</a:t>
            </a:r>
            <a:r>
              <a:rPr lang="en"/>
              <a:t>houldn’t have to change transform function</a:t>
            </a:r>
            <a:endParaRPr/>
          </a:p>
          <a:p>
            <a:pPr indent="-298450" lvl="0" marL="457200" rtl="0" algn="l">
              <a:spcBef>
                <a:spcPts val="0"/>
              </a:spcBef>
              <a:spcAft>
                <a:spcPts val="0"/>
              </a:spcAft>
              <a:buSzPts val="1100"/>
              <a:buChar char="●"/>
            </a:pPr>
            <a:r>
              <a:rPr lang="en"/>
              <a:t>Reminder about needing to do this ahead of time, because filter can’t be upgraded, might have to keep both versions</a:t>
            </a:r>
            <a:endParaRPr/>
          </a:p>
          <a:p>
            <a:pPr indent="-298450" lvl="0" marL="457200" rtl="0" algn="l">
              <a:spcBef>
                <a:spcPts val="0"/>
              </a:spcBef>
              <a:spcAft>
                <a:spcPts val="0"/>
              </a:spcAft>
              <a:buSzPts val="1100"/>
              <a:buChar char="●"/>
            </a:pPr>
            <a:r>
              <a:rPr lang="en"/>
              <a:t>Add to </a:t>
            </a:r>
            <a:r>
              <a:rPr lang="en"/>
              <a:t>declarations</a:t>
            </a:r>
            <a:r>
              <a:rPr lang="en"/>
              <a:t> list in Angular 7 module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d36134f55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d36134f55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migrating interceptors you’ll end up doing quite a bit of refactoring</a:t>
            </a:r>
            <a:endParaRPr/>
          </a:p>
          <a:p>
            <a:pPr indent="-298450" lvl="0" marL="457200" rtl="0" algn="l">
              <a:spcBef>
                <a:spcPts val="0"/>
              </a:spcBef>
              <a:spcAft>
                <a:spcPts val="0"/>
              </a:spcAft>
              <a:buSzPts val="1100"/>
              <a:buChar char="●"/>
            </a:pPr>
            <a:r>
              <a:rPr lang="en"/>
              <a:t>While the AngularJS interceptor had 3 different functions you could implement for request, response and error, the Angular 7 interceptor has a single intercept function that utilizes Observables</a:t>
            </a:r>
            <a:endParaRPr/>
          </a:p>
          <a:p>
            <a:pPr indent="-298450" lvl="0" marL="457200" rtl="0" algn="l">
              <a:spcBef>
                <a:spcPts val="0"/>
              </a:spcBef>
              <a:spcAft>
                <a:spcPts val="0"/>
              </a:spcAft>
              <a:buSzPts val="1100"/>
              <a:buChar char="●"/>
            </a:pPr>
            <a:r>
              <a:rPr lang="en"/>
              <a:t>You’ll want to add the injectable decorator to the class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4c38639b3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4c38639b3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Interceptor get added to a module under the providers list</a:t>
            </a:r>
            <a:endParaRPr/>
          </a:p>
          <a:p>
            <a:pPr indent="-298450" lvl="0" marL="457200" rtl="0" algn="l">
              <a:spcBef>
                <a:spcPts val="0"/>
              </a:spcBef>
              <a:spcAft>
                <a:spcPts val="0"/>
              </a:spcAft>
              <a:buSzPts val="1100"/>
              <a:buChar char="●"/>
            </a:pPr>
            <a:r>
              <a:rPr lang="en"/>
              <a:t>Note we use the HTTP_INTERCEPTORS token and multi set to true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d36134f55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d36134f55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n"/>
              <a:t>Trying to setup a hybrid app in your unit test is rather difficult</a:t>
            </a:r>
            <a:endParaRPr/>
          </a:p>
          <a:p>
            <a:pPr indent="-298450" lvl="0" marL="457200" marR="0" rtl="0" algn="l">
              <a:lnSpc>
                <a:spcPct val="100000"/>
              </a:lnSpc>
              <a:spcBef>
                <a:spcPts val="0"/>
              </a:spcBef>
              <a:spcAft>
                <a:spcPts val="0"/>
              </a:spcAft>
              <a:buSzPts val="1100"/>
              <a:buChar char="●"/>
            </a:pPr>
            <a:r>
              <a:rPr lang="en"/>
              <a:t>Currently, not really any support from the ngUpgrade library</a:t>
            </a:r>
            <a:endParaRPr/>
          </a:p>
          <a:p>
            <a:pPr indent="-298450" lvl="0" marL="457200" rtl="0" algn="l">
              <a:spcBef>
                <a:spcPts val="0"/>
              </a:spcBef>
              <a:spcAft>
                <a:spcPts val="0"/>
              </a:spcAft>
              <a:buSzPts val="1100"/>
              <a:buChar char="●"/>
            </a:pPr>
            <a:r>
              <a:rPr lang="en"/>
              <a:t>Easiest thing to do is mock everything</a:t>
            </a:r>
            <a:endParaRPr/>
          </a:p>
          <a:p>
            <a:pPr indent="-298450" lvl="0" marL="457200" marR="0" rtl="0" algn="l">
              <a:lnSpc>
                <a:spcPct val="100000"/>
              </a:lnSpc>
              <a:spcBef>
                <a:spcPts val="0"/>
              </a:spcBef>
              <a:spcAft>
                <a:spcPts val="0"/>
              </a:spcAft>
              <a:buSzPts val="1100"/>
              <a:buChar char="●"/>
            </a:pPr>
            <a:r>
              <a:rPr lang="en"/>
              <a:t>If you need real services or component from the other framework - you can use code from this pull request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4d36134f55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4d36134f55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Once all components, services, directives, pipes, and interceptors have been migrated - AngularJS can be removed</a:t>
            </a:r>
            <a:endParaRPr/>
          </a:p>
          <a:p>
            <a:pPr indent="-298450" lvl="0" marL="457200" rtl="0" algn="l">
              <a:spcBef>
                <a:spcPts val="0"/>
              </a:spcBef>
              <a:spcAft>
                <a:spcPts val="0"/>
              </a:spcAft>
              <a:buSzPts val="1100"/>
              <a:buChar char="●"/>
            </a:pPr>
            <a:r>
              <a:rPr lang="en"/>
              <a:t>Were going to assume we’ve finished migrating each component to Angular 7 in our demo app and our ready move from a hybrid app to pure Angular 7</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d36134f5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d36134f5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Angular 2 also introduce the Angular CLI, which is a command line tool that </a:t>
            </a:r>
            <a:endParaRPr/>
          </a:p>
          <a:p>
            <a:pPr indent="-298450" lvl="1" marL="914400" rtl="0" algn="l">
              <a:spcBef>
                <a:spcPts val="0"/>
              </a:spcBef>
              <a:spcAft>
                <a:spcPts val="0"/>
              </a:spcAft>
              <a:buSzPts val="1100"/>
              <a:buChar char="○"/>
            </a:pPr>
            <a:r>
              <a:rPr lang="en"/>
              <a:t>can auto generate initialization and scaffolding code for you application</a:t>
            </a:r>
            <a:endParaRPr/>
          </a:p>
          <a:p>
            <a:pPr indent="-298450" lvl="1" marL="914400" rtl="0" algn="l">
              <a:spcBef>
                <a:spcPts val="0"/>
              </a:spcBef>
              <a:spcAft>
                <a:spcPts val="0"/>
              </a:spcAft>
              <a:buSzPts val="1100"/>
              <a:buChar char="○"/>
            </a:pPr>
            <a:r>
              <a:rPr lang="en"/>
              <a:t>build and bundle both development and production version of your application, </a:t>
            </a:r>
            <a:endParaRPr/>
          </a:p>
          <a:p>
            <a:pPr indent="-298450" lvl="1" marL="914400" rtl="0" algn="l">
              <a:spcBef>
                <a:spcPts val="0"/>
              </a:spcBef>
              <a:spcAft>
                <a:spcPts val="0"/>
              </a:spcAft>
              <a:buSzPts val="1100"/>
              <a:buChar char="○"/>
            </a:pPr>
            <a:r>
              <a:rPr lang="en"/>
              <a:t>Automatically optimizes your Javascript, CSS and HTML, does AOT compilation </a:t>
            </a:r>
            <a:endParaRPr/>
          </a:p>
          <a:p>
            <a:pPr indent="-298450" lvl="1" marL="914400" rtl="0" algn="l">
              <a:spcBef>
                <a:spcPts val="0"/>
              </a:spcBef>
              <a:spcAft>
                <a:spcPts val="0"/>
              </a:spcAft>
              <a:buSzPts val="1100"/>
              <a:buChar char="○"/>
            </a:pPr>
            <a:r>
              <a:rPr lang="en"/>
              <a:t>Launch development server with your app ready to run with automatic rebuild/refresh and sourcemaps already setup</a:t>
            </a:r>
            <a:endParaRPr/>
          </a:p>
          <a:p>
            <a:pPr indent="-298450" lvl="1" marL="914400" rtl="0" algn="l">
              <a:spcBef>
                <a:spcPts val="0"/>
              </a:spcBef>
              <a:spcAft>
                <a:spcPts val="0"/>
              </a:spcAft>
              <a:buSzPts val="1100"/>
              <a:buChar char="○"/>
            </a:pPr>
            <a:r>
              <a:rPr lang="en"/>
              <a:t>Run your unit and e2e tests as well as lint your application.</a:t>
            </a:r>
            <a:endParaRPr/>
          </a:p>
          <a:p>
            <a:pPr indent="-298450" lvl="0" marL="457200" rtl="0" algn="l">
              <a:spcBef>
                <a:spcPts val="0"/>
              </a:spcBef>
              <a:spcAft>
                <a:spcPts val="0"/>
              </a:spcAft>
              <a:buSzPts val="1100"/>
              <a:buChar char="●"/>
            </a:pPr>
            <a:r>
              <a:rPr lang="en"/>
              <a:t>Angular CLI utilizes webpack under-the-covers and its webpack configuration dynamically generated at build-time using settings in a file called angular.json and customizable using angular-builders. </a:t>
            </a:r>
            <a:endParaRPr/>
          </a:p>
          <a:p>
            <a:pPr indent="0" lvl="0" marL="91440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d36134f55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d36134f55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First thing we will do is cleanup and leftover AngularJS files like modules, attribute directives, filters or interceptors</a:t>
            </a:r>
            <a:endParaRPr/>
          </a:p>
          <a:p>
            <a:pPr indent="-298450" lvl="0" marL="457200" rtl="0" algn="l">
              <a:spcBef>
                <a:spcPts val="0"/>
              </a:spcBef>
              <a:spcAft>
                <a:spcPts val="0"/>
              </a:spcAft>
              <a:buSzPts val="1100"/>
              <a:buChar char="●"/>
            </a:pPr>
            <a:r>
              <a:rPr lang="en"/>
              <a:t>We also want to remove and component wrapper or service provider files for downgrading component</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4d36134f55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4d36134f55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Next we need to modify some of our npm packages</a:t>
            </a:r>
            <a:endParaRPr/>
          </a:p>
          <a:p>
            <a:pPr indent="-298450" lvl="0" marL="457200" rtl="0" algn="l">
              <a:spcBef>
                <a:spcPts val="0"/>
              </a:spcBef>
              <a:spcAft>
                <a:spcPts val="0"/>
              </a:spcAft>
              <a:buSzPts val="1100"/>
              <a:buChar char="●"/>
            </a:pPr>
            <a:r>
              <a:rPr lang="en"/>
              <a:t>Uninstall dependencies</a:t>
            </a:r>
            <a:br>
              <a:rPr lang="en"/>
            </a:br>
            <a:r>
              <a:rPr lang="en"/>
              <a:t>angular</a:t>
            </a:r>
            <a:br>
              <a:rPr lang="en"/>
            </a:br>
            <a:r>
              <a:rPr lang="en"/>
              <a:t>any other AngularJS modules like angular-sanitize</a:t>
            </a:r>
            <a:br>
              <a:rPr lang="en"/>
            </a:br>
            <a:r>
              <a:rPr lang="en"/>
              <a:t>@angular/upgrade</a:t>
            </a:r>
            <a:br>
              <a:rPr lang="en"/>
            </a:br>
            <a:r>
              <a:rPr lang="en"/>
              <a:t>@uirouter/angular-hybrid</a:t>
            </a:r>
            <a:endParaRPr/>
          </a:p>
          <a:p>
            <a:pPr indent="-298450" lvl="0" marL="457200" rtl="0" algn="l">
              <a:spcBef>
                <a:spcPts val="0"/>
              </a:spcBef>
              <a:spcAft>
                <a:spcPts val="0"/>
              </a:spcAft>
              <a:buSzPts val="1100"/>
              <a:buChar char="●"/>
            </a:pPr>
            <a:r>
              <a:rPr lang="en"/>
              <a:t>Install dependency @uirouter/angular</a:t>
            </a:r>
            <a:endParaRPr/>
          </a:p>
          <a:p>
            <a:pPr indent="-298450" lvl="0" marL="457200" rtl="0" algn="l">
              <a:spcBef>
                <a:spcPts val="0"/>
              </a:spcBef>
              <a:spcAft>
                <a:spcPts val="0"/>
              </a:spcAft>
              <a:buSzPts val="1100"/>
              <a:buChar char="●"/>
            </a:pPr>
            <a:r>
              <a:rPr lang="en"/>
              <a:t>Uninstall dev dependencies</a:t>
            </a:r>
            <a:br>
              <a:rPr lang="en"/>
            </a:br>
            <a:r>
              <a:rPr lang="en"/>
              <a:t>angular-mocks</a:t>
            </a:r>
            <a:br>
              <a:rPr lang="en"/>
            </a:br>
            <a:r>
              <a:rPr lang="en"/>
              <a:t>@types/angular</a:t>
            </a:r>
            <a:br>
              <a:rPr lang="en"/>
            </a:b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d36134f5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d36134f5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Angular 7 apps typically have a single entry point component for the application to bootstrap</a:t>
            </a:r>
            <a:endParaRPr/>
          </a:p>
          <a:p>
            <a:pPr indent="-298450" lvl="0" marL="457200" rtl="0" algn="l">
              <a:spcBef>
                <a:spcPts val="0"/>
              </a:spcBef>
              <a:spcAft>
                <a:spcPts val="0"/>
              </a:spcAft>
              <a:buSzPts val="1100"/>
              <a:buChar char="●"/>
            </a:pPr>
            <a:r>
              <a:rPr lang="en"/>
              <a:t>We need to set this up, so you want to create a new component called App Root</a:t>
            </a:r>
            <a:endParaRPr/>
          </a:p>
          <a:p>
            <a:pPr indent="-298450" lvl="0" marL="457200" rtl="0" algn="l">
              <a:spcBef>
                <a:spcPts val="0"/>
              </a:spcBef>
              <a:spcAft>
                <a:spcPts val="0"/>
              </a:spcAft>
              <a:buSzPts val="1100"/>
              <a:buChar char="●"/>
            </a:pPr>
            <a:r>
              <a:rPr lang="en"/>
              <a:t>You will put this component in index.html and move any html from the body of index.html into you app root component</a:t>
            </a:r>
            <a:endParaRPr/>
          </a:p>
          <a:p>
            <a:pPr indent="-298450" lvl="0" marL="457200" rtl="0" algn="l">
              <a:spcBef>
                <a:spcPts val="0"/>
              </a:spcBef>
              <a:spcAft>
                <a:spcPts val="0"/>
              </a:spcAft>
              <a:buSzPts val="1100"/>
              <a:buChar char="●"/>
            </a:pPr>
            <a:r>
              <a:rPr lang="en"/>
              <a:t>Lastly, you want to list your app-root component as a bootstrap component in your root app module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c38639b3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c38639b3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to see what that looks like - we put the app root component in the index html and move the ui-view into the app root component template</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c38639b3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c38639b3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4d36134f5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4d36134f5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main.ts we just remove all that stuff we added in phase 1</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4d36134f55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4d36134f55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test.ts we just remove all that stuff we added in phase 1</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4d36134f55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4d36134f55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In typings.d.ts we remove the typing for AngularJS, if that all that left in there - we can delete the file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4d36134f5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4d36134f5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d36134f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d36134f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Github project which demonstrates the entire migration process</a:t>
            </a:r>
            <a:endParaRPr/>
          </a:p>
          <a:p>
            <a:pPr indent="-298450" lvl="0" marL="457200" rtl="0" algn="l">
              <a:spcBef>
                <a:spcPts val="0"/>
              </a:spcBef>
              <a:spcAft>
                <a:spcPts val="0"/>
              </a:spcAft>
              <a:buSzPts val="1100"/>
              <a:buChar char="●"/>
            </a:pPr>
            <a:r>
              <a:rPr lang="en"/>
              <a:t>Three different versions of the same app</a:t>
            </a:r>
            <a:endParaRPr/>
          </a:p>
          <a:p>
            <a:pPr indent="-298450" lvl="1" marL="914400" rtl="0" algn="l">
              <a:spcBef>
                <a:spcPts val="0"/>
              </a:spcBef>
              <a:spcAft>
                <a:spcPts val="0"/>
              </a:spcAft>
              <a:buSzPts val="1100"/>
              <a:buChar char="○"/>
            </a:pPr>
            <a:r>
              <a:rPr lang="en"/>
              <a:t>All AngularJS version utilizing webpack with a whole suite of various of self-selected and self-configured packages for building/optimizing/bundling code, as well as for the dev server, testing, linting </a:t>
            </a:r>
            <a:endParaRPr/>
          </a:p>
          <a:p>
            <a:pPr indent="-298450" lvl="1" marL="914400" rtl="0" algn="l">
              <a:spcBef>
                <a:spcPts val="0"/>
              </a:spcBef>
              <a:spcAft>
                <a:spcPts val="0"/>
              </a:spcAft>
              <a:buSzPts val="1100"/>
              <a:buChar char="○"/>
            </a:pPr>
            <a:r>
              <a:rPr lang="en"/>
              <a:t>Hybrid version that is about 50/50 AngularJS and Angular 7 and also replacing custom webpack setup with Angular CLI </a:t>
            </a:r>
            <a:endParaRPr/>
          </a:p>
          <a:p>
            <a:pPr indent="-298450" lvl="1" marL="914400" rtl="0" algn="l">
              <a:spcBef>
                <a:spcPts val="0"/>
              </a:spcBef>
              <a:spcAft>
                <a:spcPts val="0"/>
              </a:spcAft>
              <a:buSzPts val="1100"/>
              <a:buChar char="○"/>
            </a:pPr>
            <a:r>
              <a:rPr lang="en"/>
              <a:t>All Angular 7 version also using Angular CLI</a:t>
            </a:r>
            <a:endParaRPr/>
          </a:p>
          <a:p>
            <a:pPr indent="-298450" lvl="0" marL="457200" rtl="0" algn="l">
              <a:spcBef>
                <a:spcPts val="0"/>
              </a:spcBef>
              <a:spcAft>
                <a:spcPts val="0"/>
              </a:spcAft>
              <a:buSzPts val="1100"/>
              <a:buChar char="●"/>
            </a:pPr>
            <a:r>
              <a:rPr lang="en"/>
              <a:t>All slide examples from this repo</a:t>
            </a:r>
            <a:endParaRPr/>
          </a:p>
          <a:p>
            <a:pPr indent="-298450" lvl="0" marL="457200" rtl="0" algn="l">
              <a:spcBef>
                <a:spcPts val="0"/>
              </a:spcBef>
              <a:spcAft>
                <a:spcPts val="0"/>
              </a:spcAft>
              <a:buSzPts val="1100"/>
              <a:buChar char="●"/>
            </a:pPr>
            <a:r>
              <a:rPr lang="en"/>
              <a:t>Thse slides will be up there as well as a longer version of slides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d36134f5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d36134f5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d36134f5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d36134f5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Before you start migration, there are several thing you can do to your AngularJS app ahead of time to make the migration process easier</a:t>
            </a:r>
            <a:endParaRPr/>
          </a:p>
          <a:p>
            <a:pPr indent="-298450" lvl="0" marL="457200" rtl="0" algn="l">
              <a:spcBef>
                <a:spcPts val="0"/>
              </a:spcBef>
              <a:spcAft>
                <a:spcPts val="0"/>
              </a:spcAft>
              <a:buSzPts val="1100"/>
              <a:buChar char="●"/>
            </a:pPr>
            <a:r>
              <a:rPr lang="en"/>
              <a:t>The first is to use a module loader like Webpack, Browserify, or SystemJS. Angular 7 utilizes webpack and Typescript imports</a:t>
            </a:r>
            <a:endParaRPr/>
          </a:p>
          <a:p>
            <a:pPr indent="-298450" lvl="1" marL="914400" rtl="0" algn="l">
              <a:spcBef>
                <a:spcPts val="0"/>
              </a:spcBef>
              <a:spcAft>
                <a:spcPts val="0"/>
              </a:spcAft>
              <a:buSzPts val="1100"/>
              <a:buChar char="○"/>
            </a:pPr>
            <a:r>
              <a:rPr lang="en"/>
              <a:t>Loading all your code with a bunch of a lot script tags, using IIFEs or code concatenations will need to be removed before hybrid app can be built</a:t>
            </a:r>
            <a:endParaRPr/>
          </a:p>
          <a:p>
            <a:pPr indent="-298450" lvl="1" marL="914400" rtl="0" algn="l">
              <a:spcBef>
                <a:spcPts val="0"/>
              </a:spcBef>
              <a:spcAft>
                <a:spcPts val="0"/>
              </a:spcAft>
              <a:buSzPts val="1100"/>
              <a:buChar char="○"/>
            </a:pPr>
            <a:r>
              <a:rPr lang="en"/>
              <a:t>Would almost consider moving to a module loader as a pre-requirement, otherwise you will be adjusting all your code during setup for hybrid app</a:t>
            </a:r>
            <a:endParaRPr/>
          </a:p>
          <a:p>
            <a:pPr indent="-298450" lvl="0" marL="457200" rtl="0" algn="l">
              <a:spcBef>
                <a:spcPts val="0"/>
              </a:spcBef>
              <a:spcAft>
                <a:spcPts val="0"/>
              </a:spcAft>
              <a:buSzPts val="1100"/>
              <a:buChar char="●"/>
            </a:pPr>
            <a:r>
              <a:rPr lang="en"/>
              <a:t>AngularJS 1.5 introduce components which can be used in place of directives. The way components bind templates </a:t>
            </a:r>
            <a:r>
              <a:rPr lang="en"/>
              <a:t>directly</a:t>
            </a:r>
            <a:r>
              <a:rPr lang="en"/>
              <a:t> to the component controller is more inline with the Angular 7 template bind to the component class, which will require less </a:t>
            </a:r>
            <a:r>
              <a:rPr lang="en"/>
              <a:t>refactoring</a:t>
            </a:r>
            <a:endParaRPr/>
          </a:p>
          <a:p>
            <a:pPr indent="-298450" lvl="1" marL="914400" rtl="0" algn="l">
              <a:spcBef>
                <a:spcPts val="0"/>
              </a:spcBef>
              <a:spcAft>
                <a:spcPts val="0"/>
              </a:spcAft>
              <a:buSzPts val="1100"/>
              <a:buChar char="○"/>
            </a:pPr>
            <a:r>
              <a:rPr lang="en"/>
              <a:t>Also only AngularJS components are compatible with ngUpgrade library and can be used in Angular 7 components. </a:t>
            </a:r>
            <a:endParaRPr/>
          </a:p>
          <a:p>
            <a:pPr indent="-298450" lvl="1" marL="914400" rtl="0" algn="l">
              <a:spcBef>
                <a:spcPts val="0"/>
              </a:spcBef>
              <a:spcAft>
                <a:spcPts val="0"/>
              </a:spcAft>
              <a:buSzPts val="1100"/>
              <a:buChar char="○"/>
            </a:pPr>
            <a:r>
              <a:rPr lang="en"/>
              <a:t>AngularJS directives can be used in a hybrid app but only by AngularJS components</a:t>
            </a:r>
            <a:endParaRPr/>
          </a:p>
          <a:p>
            <a:pPr indent="-298450" lvl="0" marL="457200" rtl="0" algn="l">
              <a:spcBef>
                <a:spcPts val="0"/>
              </a:spcBef>
              <a:spcAft>
                <a:spcPts val="0"/>
              </a:spcAft>
              <a:buSzPts val="1100"/>
              <a:buChar char="●"/>
            </a:pPr>
            <a:r>
              <a:rPr lang="en"/>
              <a:t>The concept of $scope doesn’t exist in Angular 7, any code utilizing $scope and $rootScope will need to be refactored.</a:t>
            </a:r>
            <a:endParaRPr/>
          </a:p>
          <a:p>
            <a:pPr indent="-298450" lvl="0" marL="457200" rtl="0" algn="l">
              <a:spcBef>
                <a:spcPts val="0"/>
              </a:spcBef>
              <a:spcAft>
                <a:spcPts val="0"/>
              </a:spcAft>
              <a:buSzPts val="1100"/>
              <a:buChar char="●"/>
            </a:pPr>
            <a:r>
              <a:rPr lang="en"/>
              <a:t>Pretty much all Angular 7 file are defined in Typescript class, so having code in classes make migration simpler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36134f5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36134f5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Assumes your unit tests are already using Karma and Jasmine</a:t>
            </a:r>
            <a:endParaRPr/>
          </a:p>
          <a:p>
            <a:pPr indent="-298450" lvl="0" marL="457200" rtl="0" algn="l">
              <a:spcBef>
                <a:spcPts val="0"/>
              </a:spcBef>
              <a:spcAft>
                <a:spcPts val="0"/>
              </a:spcAft>
              <a:buSzPts val="1100"/>
              <a:buChar char="●"/>
            </a:pPr>
            <a:r>
              <a:rPr lang="en"/>
              <a:t>E2E tests should theoretically still work with minimally changes as output HTML and app behavior should be the same</a:t>
            </a:r>
            <a:endParaRPr/>
          </a:p>
          <a:p>
            <a:pPr indent="-298450" lvl="1" marL="914400" rtl="0" algn="l">
              <a:spcBef>
                <a:spcPts val="0"/>
              </a:spcBef>
              <a:spcAft>
                <a:spcPts val="0"/>
              </a:spcAft>
              <a:buSzPts val="1100"/>
              <a:buChar char="○"/>
            </a:pPr>
            <a:r>
              <a:rPr lang="en"/>
              <a:t>If using protractor, it can automatically detect if app is hybrid and know how to sync with both AngularJS and Angular 7 frameworks</a:t>
            </a:r>
            <a:endParaRPr/>
          </a:p>
          <a:p>
            <a:pPr indent="-298450" lvl="0" marL="457200" rtl="0" algn="l">
              <a:spcBef>
                <a:spcPts val="0"/>
              </a:spcBef>
              <a:spcAft>
                <a:spcPts val="0"/>
              </a:spcAft>
              <a:buSzPts val="1100"/>
              <a:buChar char="●"/>
            </a:pPr>
            <a:r>
              <a:rPr lang="en"/>
              <a:t>I wasn’t sure if I should demo the regular router or ui-router but due to its popularity with AngularJS im using ui-router, which has a special version for hybrid apps.</a:t>
            </a:r>
            <a:endParaRPr/>
          </a:p>
          <a:p>
            <a:pPr indent="-298450" lvl="0" marL="457200" rtl="0" algn="l">
              <a:spcBef>
                <a:spcPts val="0"/>
              </a:spcBef>
              <a:spcAft>
                <a:spcPts val="0"/>
              </a:spcAft>
              <a:buSzPts val="1100"/>
              <a:buChar char="●"/>
            </a:pPr>
            <a:r>
              <a:rPr lang="en"/>
              <a:t>Rxjs is a reactive and functional library for doing a</a:t>
            </a:r>
            <a:r>
              <a:rPr lang="en"/>
              <a:t>synchronous</a:t>
            </a:r>
            <a:r>
              <a:rPr lang="en"/>
              <a:t> programming - Don’t have time to talk a lot about RxJS in this talk but it vital to learn how to use this library before you migrate as it is tightly integrated into Angular 7 and has a bit of learning curve</a:t>
            </a:r>
            <a:endParaRPr/>
          </a:p>
          <a:p>
            <a:pPr indent="-298450" lvl="0" marL="457200" rtl="0" algn="l">
              <a:spcBef>
                <a:spcPts val="0"/>
              </a:spcBef>
              <a:spcAft>
                <a:spcPts val="0"/>
              </a:spcAft>
              <a:buSzPts val="1100"/>
              <a:buChar char="●"/>
            </a:pPr>
            <a:r>
              <a:rPr lang="en"/>
              <a:t>Typescript - same thing - don’t have time to expand on it, but need to learn before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8" name="Google Shape;58;p14"/>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 name="Google Shape;59;p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62" name="Google Shape;62;p1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7" name="Google Shape;67;p16"/>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3" name="Google Shape;73;p17"/>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4" name="Google Shape;74;p17"/>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5" name="Google Shape;75;p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6" name="Shape 76"/>
        <p:cNvGrpSpPr/>
        <p:nvPr/>
      </p:nvGrpSpPr>
      <p:grpSpPr>
        <a:xfrm>
          <a:off x="0" y="0"/>
          <a:ext cx="0" cy="0"/>
          <a:chOff x="0" y="0"/>
          <a:chExt cx="0" cy="0"/>
        </a:xfrm>
      </p:grpSpPr>
      <p:sp>
        <p:nvSpPr>
          <p:cNvPr id="77" name="Google Shape;77;p18"/>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0" name="Google Shape;80;p1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1" name="Shape 81"/>
        <p:cNvGrpSpPr/>
        <p:nvPr/>
      </p:nvGrpSpPr>
      <p:grpSpPr>
        <a:xfrm>
          <a:off x="0" y="0"/>
          <a:ext cx="0" cy="0"/>
          <a:chOff x="0" y="0"/>
          <a:chExt cx="0" cy="0"/>
        </a:xfrm>
      </p:grpSpPr>
      <p:sp>
        <p:nvSpPr>
          <p:cNvPr id="82" name="Google Shape;82;p19"/>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9"/>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86" name="Google Shape;86;p1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87" name="Shape 87"/>
        <p:cNvGrpSpPr/>
        <p:nvPr/>
      </p:nvGrpSpPr>
      <p:grpSpPr>
        <a:xfrm>
          <a:off x="0" y="0"/>
          <a:ext cx="0" cy="0"/>
          <a:chOff x="0" y="0"/>
          <a:chExt cx="0" cy="0"/>
        </a:xfrm>
      </p:grpSpPr>
      <p:sp>
        <p:nvSpPr>
          <p:cNvPr id="88" name="Google Shape;88;p20"/>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9" name="Google Shape;89;p2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21"/>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1"/>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94" name="Google Shape;94;p21"/>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5" name="Google Shape;95;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6" name="Google Shape;96;p2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7" name="Shape 97"/>
        <p:cNvGrpSpPr/>
        <p:nvPr/>
      </p:nvGrpSpPr>
      <p:grpSpPr>
        <a:xfrm>
          <a:off x="0" y="0"/>
          <a:ext cx="0" cy="0"/>
          <a:chOff x="0" y="0"/>
          <a:chExt cx="0" cy="0"/>
        </a:xfrm>
      </p:grpSpPr>
      <p:sp>
        <p:nvSpPr>
          <p:cNvPr id="98" name="Google Shape;98;p22"/>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2"/>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2"/>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101" name="Google Shape;101;p2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102" name="Shape 102"/>
        <p:cNvGrpSpPr/>
        <p:nvPr/>
      </p:nvGrpSpPr>
      <p:grpSpPr>
        <a:xfrm>
          <a:off x="0" y="0"/>
          <a:ext cx="0" cy="0"/>
          <a:chOff x="0" y="0"/>
          <a:chExt cx="0" cy="0"/>
        </a:xfrm>
      </p:grpSpPr>
      <p:sp>
        <p:nvSpPr>
          <p:cNvPr id="103" name="Google Shape;103;p23"/>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104" name="Google Shape;104;p23"/>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5" name="Google Shape;105;p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106" name="Shape 106"/>
        <p:cNvGrpSpPr/>
        <p:nvPr/>
      </p:nvGrpSpPr>
      <p:grpSpPr>
        <a:xfrm>
          <a:off x="0" y="0"/>
          <a:ext cx="0" cy="0"/>
          <a:chOff x="0" y="0"/>
          <a:chExt cx="0" cy="0"/>
        </a:xfrm>
      </p:grpSpPr>
      <p:sp>
        <p:nvSpPr>
          <p:cNvPr id="107" name="Google Shape;107;p2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52" name="Google Shape;52;p13"/>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53" name="Google Shape;53;p1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10.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angular.io/guide/cheatshee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7.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3.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1.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hyperlink" Target="https://github.com/angular/angular/pull/16848"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3.png"/><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hyperlink" Target="https://github.com/mweimer/ng-migration" TargetMode="Externa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localhost:420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5"/>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Angular Migration</a:t>
            </a:r>
            <a:endParaRPr/>
          </a:p>
        </p:txBody>
      </p:sp>
      <p:sp>
        <p:nvSpPr>
          <p:cNvPr id="113" name="Google Shape;113;p25"/>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CodeMash 2019</a:t>
            </a:r>
            <a:endParaRPr/>
          </a:p>
        </p:txBody>
      </p:sp>
      <p:sp>
        <p:nvSpPr>
          <p:cNvPr id="114" name="Google Shape;114;p2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1 - Bootstrap hybrid app, move to Angular CLI</a:t>
            </a:r>
            <a:endParaRPr/>
          </a:p>
        </p:txBody>
      </p:sp>
      <p:sp>
        <p:nvSpPr>
          <p:cNvPr id="177" name="Google Shape;177;p3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CLI - Create Sample App</a:t>
            </a:r>
            <a:endParaRPr/>
          </a:p>
        </p:txBody>
      </p:sp>
      <p:sp>
        <p:nvSpPr>
          <p:cNvPr id="183" name="Google Shape;183;p35"/>
          <p:cNvSpPr txBox="1"/>
          <p:nvPr>
            <p:ph idx="1" type="body"/>
          </p:nvPr>
        </p:nvSpPr>
        <p:spPr>
          <a:xfrm>
            <a:off x="471900" y="1919075"/>
            <a:ext cx="50217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Install Angular CLI</a:t>
            </a:r>
            <a:endParaRPr sz="1800"/>
          </a:p>
          <a:p>
            <a:pPr indent="-342900" lvl="1" marL="914400" rtl="0" algn="l">
              <a:spcBef>
                <a:spcPts val="0"/>
              </a:spcBef>
              <a:spcAft>
                <a:spcPts val="0"/>
              </a:spcAft>
              <a:buSzPts val="1800"/>
              <a:buFont typeface="Courier New"/>
              <a:buChar char="○"/>
            </a:pPr>
            <a:r>
              <a:rPr b="1" lang="en" sz="1800">
                <a:latin typeface="Courier New"/>
                <a:ea typeface="Courier New"/>
                <a:cs typeface="Courier New"/>
                <a:sym typeface="Courier New"/>
              </a:rPr>
              <a:t>npm install -g @angular/cli</a:t>
            </a:r>
            <a:endParaRPr b="1" sz="1800">
              <a:latin typeface="Courier New"/>
              <a:ea typeface="Courier New"/>
              <a:cs typeface="Courier New"/>
              <a:sym typeface="Courier New"/>
            </a:endParaRPr>
          </a:p>
          <a:p>
            <a:pPr indent="-342900" lvl="0" marL="457200" rtl="0" algn="l">
              <a:spcBef>
                <a:spcPts val="0"/>
              </a:spcBef>
              <a:spcAft>
                <a:spcPts val="0"/>
              </a:spcAft>
              <a:buSzPts val="1800"/>
              <a:buChar char="●"/>
            </a:pPr>
            <a:r>
              <a:rPr lang="en" sz="1800"/>
              <a:t>Create Angular 7 sample app for reference</a:t>
            </a:r>
            <a:endParaRPr sz="1800"/>
          </a:p>
          <a:p>
            <a:pPr indent="-342900" lvl="1" marL="914400" rtl="0" algn="l">
              <a:spcBef>
                <a:spcPts val="0"/>
              </a:spcBef>
              <a:spcAft>
                <a:spcPts val="0"/>
              </a:spcAft>
              <a:buSzPts val="1800"/>
              <a:buFont typeface="Courier New"/>
              <a:buChar char="○"/>
            </a:pPr>
            <a:r>
              <a:rPr b="1" lang="en" sz="1800">
                <a:latin typeface="Courier New"/>
                <a:ea typeface="Courier New"/>
                <a:cs typeface="Courier New"/>
                <a:sym typeface="Courier New"/>
              </a:rPr>
              <a:t>ng new sample-app</a:t>
            </a:r>
            <a:endParaRPr b="1" sz="1800">
              <a:latin typeface="Courier New"/>
              <a:ea typeface="Courier New"/>
              <a:cs typeface="Courier New"/>
              <a:sym typeface="Courier New"/>
            </a:endParaRPr>
          </a:p>
        </p:txBody>
      </p:sp>
      <p:pic>
        <p:nvPicPr>
          <p:cNvPr id="184" name="Google Shape;184;p35"/>
          <p:cNvPicPr preferRelativeResize="0"/>
          <p:nvPr/>
        </p:nvPicPr>
        <p:blipFill>
          <a:blip r:embed="rId3">
            <a:alphaModFix/>
          </a:blip>
          <a:stretch>
            <a:fillRect/>
          </a:stretch>
        </p:blipFill>
        <p:spPr>
          <a:xfrm>
            <a:off x="5801850" y="1842875"/>
            <a:ext cx="973525" cy="3110849"/>
          </a:xfrm>
          <a:prstGeom prst="rect">
            <a:avLst/>
          </a:prstGeom>
          <a:noFill/>
          <a:ln>
            <a:noFill/>
          </a:ln>
        </p:spPr>
      </p:pic>
      <p:sp>
        <p:nvSpPr>
          <p:cNvPr id="185" name="Google Shape;185;p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cxnSp>
        <p:nvCxnSpPr>
          <p:cNvPr id="190" name="Google Shape;190;p36"/>
          <p:cNvCxnSpPr/>
          <p:nvPr/>
        </p:nvCxnSpPr>
        <p:spPr>
          <a:xfrm>
            <a:off x="3749175" y="2571750"/>
            <a:ext cx="1105200" cy="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3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92" name="Google Shape;192;p36"/>
          <p:cNvPicPr preferRelativeResize="0"/>
          <p:nvPr/>
        </p:nvPicPr>
        <p:blipFill>
          <a:blip r:embed="rId3">
            <a:alphaModFix/>
          </a:blip>
          <a:stretch>
            <a:fillRect/>
          </a:stretch>
        </p:blipFill>
        <p:spPr>
          <a:xfrm>
            <a:off x="1709450" y="739162"/>
            <a:ext cx="1486750" cy="3665176"/>
          </a:xfrm>
          <a:prstGeom prst="rect">
            <a:avLst/>
          </a:prstGeom>
          <a:noFill/>
          <a:ln>
            <a:noFill/>
          </a:ln>
        </p:spPr>
      </p:pic>
      <p:pic>
        <p:nvPicPr>
          <p:cNvPr id="193" name="Google Shape;193;p36"/>
          <p:cNvPicPr preferRelativeResize="0"/>
          <p:nvPr/>
        </p:nvPicPr>
        <p:blipFill>
          <a:blip r:embed="rId4">
            <a:alphaModFix/>
          </a:blip>
          <a:stretch>
            <a:fillRect/>
          </a:stretch>
        </p:blipFill>
        <p:spPr>
          <a:xfrm>
            <a:off x="5482200" y="152400"/>
            <a:ext cx="1420132" cy="48386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Switch to Typescript</a:t>
            </a:r>
            <a:endParaRPr/>
          </a:p>
        </p:txBody>
      </p:sp>
      <p:sp>
        <p:nvSpPr>
          <p:cNvPr id="199" name="Google Shape;199;p37"/>
          <p:cNvSpPr txBox="1"/>
          <p:nvPr>
            <p:ph idx="1" type="body"/>
          </p:nvPr>
        </p:nvSpPr>
        <p:spPr>
          <a:xfrm>
            <a:off x="471900" y="1919075"/>
            <a:ext cx="8222100" cy="29727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sz="2200"/>
              <a:t>Hopefully just:</a:t>
            </a:r>
            <a:endParaRPr sz="2200"/>
          </a:p>
          <a:p>
            <a:pPr indent="-330200" lvl="1" marL="914400" rtl="0" algn="l">
              <a:spcBef>
                <a:spcPts val="0"/>
              </a:spcBef>
              <a:spcAft>
                <a:spcPts val="0"/>
              </a:spcAft>
              <a:buSzPts val="1600"/>
              <a:buFont typeface="Courier New"/>
              <a:buChar char="○"/>
            </a:pPr>
            <a:r>
              <a:rPr b="1" lang="en" sz="1600">
                <a:latin typeface="Courier New"/>
                <a:ea typeface="Courier New"/>
                <a:cs typeface="Courier New"/>
                <a:sym typeface="Courier New"/>
              </a:rPr>
              <a:t>find . -name "*.js" -exec rename 's/\.js$/.ts/' '{}' \;</a:t>
            </a:r>
            <a:endParaRPr b="1" sz="1600">
              <a:latin typeface="Courier New"/>
              <a:ea typeface="Courier New"/>
              <a:cs typeface="Courier New"/>
              <a:sym typeface="Courier New"/>
            </a:endParaRPr>
          </a:p>
          <a:p>
            <a:pPr indent="-368300" lvl="0" marL="457200" rtl="0" algn="l">
              <a:spcBef>
                <a:spcPts val="0"/>
              </a:spcBef>
              <a:spcAft>
                <a:spcPts val="0"/>
              </a:spcAft>
              <a:buSzPts val="2200"/>
              <a:buFont typeface="Courier New"/>
              <a:buChar char="●"/>
            </a:pPr>
            <a:r>
              <a:rPr lang="en" sz="2200"/>
              <a:t>Common quick fixes:</a:t>
            </a:r>
            <a:endParaRPr sz="2200"/>
          </a:p>
          <a:p>
            <a:pPr indent="-368300" lvl="1" marL="914400" rtl="0" algn="l">
              <a:spcBef>
                <a:spcPts val="0"/>
              </a:spcBef>
              <a:spcAft>
                <a:spcPts val="0"/>
              </a:spcAft>
              <a:buSzPts val="2200"/>
              <a:buFont typeface="Courier New"/>
              <a:buChar char="○"/>
            </a:pPr>
            <a:r>
              <a:rPr lang="en" sz="2200"/>
              <a:t>Cast DOM object to correct sub-type </a:t>
            </a:r>
            <a:endParaRPr sz="2200"/>
          </a:p>
          <a:p>
            <a:pPr indent="-368300" lvl="1" marL="914400" rtl="0" algn="l">
              <a:spcBef>
                <a:spcPts val="0"/>
              </a:spcBef>
              <a:spcAft>
                <a:spcPts val="0"/>
              </a:spcAft>
              <a:buSzPts val="2200"/>
              <a:buFont typeface="Courier New"/>
              <a:buChar char="○"/>
            </a:pPr>
            <a:r>
              <a:rPr lang="en" sz="2200"/>
              <a:t>Mark function arguments as optional</a:t>
            </a:r>
            <a:endParaRPr sz="2000">
              <a:latin typeface="Courier New"/>
              <a:ea typeface="Courier New"/>
              <a:cs typeface="Courier New"/>
              <a:sym typeface="Courier New"/>
            </a:endParaRPr>
          </a:p>
        </p:txBody>
      </p:sp>
      <p:sp>
        <p:nvSpPr>
          <p:cNvPr id="200" name="Google Shape;200;p3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package.json</a:t>
            </a:r>
            <a:endParaRPr/>
          </a:p>
        </p:txBody>
      </p:sp>
      <p:sp>
        <p:nvSpPr>
          <p:cNvPr id="206" name="Google Shape;206;p38"/>
          <p:cNvSpPr txBox="1"/>
          <p:nvPr>
            <p:ph idx="1" type="body"/>
          </p:nvPr>
        </p:nvSpPr>
        <p:spPr>
          <a:xfrm>
            <a:off x="471900" y="1766675"/>
            <a:ext cx="8379600" cy="3283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Install all packages from sample app’s package.json</a:t>
            </a:r>
            <a:endParaRPr sz="1600"/>
          </a:p>
          <a:p>
            <a:pPr indent="-330200" lvl="0" marL="457200" rtl="0" algn="l">
              <a:spcBef>
                <a:spcPts val="0"/>
              </a:spcBef>
              <a:spcAft>
                <a:spcPts val="0"/>
              </a:spcAft>
              <a:buSzPts val="1600"/>
              <a:buChar char="●"/>
            </a:pPr>
            <a:r>
              <a:rPr lang="en" sz="1600"/>
              <a:t>Install dependencies:</a:t>
            </a:r>
            <a:endParaRPr sz="1600"/>
          </a:p>
          <a:p>
            <a:pPr indent="-317500" lvl="1" marL="914400" rtl="0" algn="l">
              <a:spcBef>
                <a:spcPts val="0"/>
              </a:spcBef>
              <a:spcAft>
                <a:spcPts val="0"/>
              </a:spcAft>
              <a:buSzPts val="1400"/>
              <a:buChar char="○"/>
            </a:pPr>
            <a:r>
              <a:rPr lang="en"/>
              <a:t>@angular/upgrade</a:t>
            </a:r>
            <a:endParaRPr/>
          </a:p>
          <a:p>
            <a:pPr indent="-317500" lvl="1" marL="914400" rtl="0" algn="l">
              <a:spcBef>
                <a:spcPts val="0"/>
              </a:spcBef>
              <a:spcAft>
                <a:spcPts val="0"/>
              </a:spcAft>
              <a:buSzPts val="1400"/>
              <a:buChar char="○"/>
            </a:pPr>
            <a:r>
              <a:rPr lang="en"/>
              <a:t>@uirouter/angular-hybrid</a:t>
            </a:r>
            <a:endParaRPr/>
          </a:p>
          <a:p>
            <a:pPr indent="-317500" lvl="1" marL="914400" rtl="0" algn="l">
              <a:spcBef>
                <a:spcPts val="0"/>
              </a:spcBef>
              <a:spcAft>
                <a:spcPts val="0"/>
              </a:spcAft>
              <a:buSzPts val="1400"/>
              <a:buChar char="○"/>
            </a:pPr>
            <a:r>
              <a:rPr lang="en"/>
              <a:t>@angular/router</a:t>
            </a:r>
            <a:endParaRPr/>
          </a:p>
          <a:p>
            <a:pPr indent="-330200" lvl="0" marL="457200" rtl="0" algn="l">
              <a:spcBef>
                <a:spcPts val="0"/>
              </a:spcBef>
              <a:spcAft>
                <a:spcPts val="0"/>
              </a:spcAft>
              <a:buSzPts val="1600"/>
              <a:buChar char="●"/>
            </a:pPr>
            <a:r>
              <a:rPr lang="en" sz="1600"/>
              <a:t>Install dev dependencies:</a:t>
            </a:r>
            <a:endParaRPr sz="1600"/>
          </a:p>
          <a:p>
            <a:pPr indent="-317500" lvl="1" marL="914400" rtl="0" algn="l">
              <a:spcBef>
                <a:spcPts val="0"/>
              </a:spcBef>
              <a:spcAft>
                <a:spcPts val="0"/>
              </a:spcAft>
              <a:buSzPts val="1400"/>
              <a:buChar char="○"/>
            </a:pPr>
            <a:r>
              <a:rPr lang="en"/>
              <a:t>@types/angular</a:t>
            </a:r>
            <a:endParaRPr/>
          </a:p>
          <a:p>
            <a:pPr indent="-317500" lvl="1" marL="914400" rtl="0" algn="l">
              <a:spcBef>
                <a:spcPts val="0"/>
              </a:spcBef>
              <a:spcAft>
                <a:spcPts val="0"/>
              </a:spcAft>
              <a:buSzPts val="1400"/>
              <a:buChar char="○"/>
            </a:pPr>
            <a:r>
              <a:rPr lang="en"/>
              <a:t>@types/node</a:t>
            </a:r>
            <a:endParaRPr/>
          </a:p>
          <a:p>
            <a:pPr indent="-317500" lvl="1" marL="914400" rtl="0" algn="l">
              <a:spcBef>
                <a:spcPts val="0"/>
              </a:spcBef>
              <a:spcAft>
                <a:spcPts val="0"/>
              </a:spcAft>
              <a:buSzPts val="1400"/>
              <a:buChar char="○"/>
            </a:pPr>
            <a:r>
              <a:rPr lang="en"/>
              <a:t>@types/angular-mocks</a:t>
            </a:r>
            <a:endParaRPr/>
          </a:p>
          <a:p>
            <a:pPr indent="-330200" lvl="0" marL="457200" rtl="0" algn="l">
              <a:spcBef>
                <a:spcPts val="0"/>
              </a:spcBef>
              <a:spcAft>
                <a:spcPts val="0"/>
              </a:spcAft>
              <a:buSzPts val="1600"/>
              <a:buChar char="●"/>
            </a:pPr>
            <a:r>
              <a:rPr lang="en" sz="1600"/>
              <a:t>Uninstall old build tool packages* + @uirouter/angularjs</a:t>
            </a:r>
            <a:endParaRPr sz="1600"/>
          </a:p>
          <a:p>
            <a:pPr indent="-330200" lvl="0" marL="457200" rtl="0" algn="l">
              <a:spcBef>
                <a:spcPts val="0"/>
              </a:spcBef>
              <a:spcAft>
                <a:spcPts val="0"/>
              </a:spcAft>
              <a:buSzPts val="1600"/>
              <a:buChar char="●"/>
            </a:pPr>
            <a:r>
              <a:rPr lang="en" sz="1600"/>
              <a:t>Replace scripts commands with those from sample app</a:t>
            </a:r>
            <a:endParaRPr sz="1600"/>
          </a:p>
        </p:txBody>
      </p:sp>
      <p:sp>
        <p:nvSpPr>
          <p:cNvPr id="207" name="Google Shape;207;p3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New Files to Directly Copy from Sample App</a:t>
            </a:r>
            <a:endParaRPr/>
          </a:p>
        </p:txBody>
      </p:sp>
      <p:sp>
        <p:nvSpPr>
          <p:cNvPr id="213" name="Google Shape;213;p39"/>
          <p:cNvSpPr txBox="1"/>
          <p:nvPr>
            <p:ph idx="1" type="body"/>
          </p:nvPr>
        </p:nvSpPr>
        <p:spPr>
          <a:xfrm>
            <a:off x="471900" y="1919075"/>
            <a:ext cx="8222100" cy="306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tsconfig.json</a:t>
            </a:r>
            <a:endParaRPr/>
          </a:p>
          <a:p>
            <a:pPr indent="-342900" lvl="0" marL="457200" rtl="0" algn="l">
              <a:spcBef>
                <a:spcPts val="0"/>
              </a:spcBef>
              <a:spcAft>
                <a:spcPts val="0"/>
              </a:spcAft>
              <a:buSzPts val="1800"/>
              <a:buChar char="●"/>
            </a:pPr>
            <a:r>
              <a:rPr lang="en"/>
              <a:t>src/tsconfig.app.json</a:t>
            </a:r>
            <a:endParaRPr/>
          </a:p>
          <a:p>
            <a:pPr indent="-342900" lvl="0" marL="457200" rtl="0" algn="l">
              <a:spcBef>
                <a:spcPts val="0"/>
              </a:spcBef>
              <a:spcAft>
                <a:spcPts val="0"/>
              </a:spcAft>
              <a:buSzPts val="1800"/>
              <a:buChar char="●"/>
            </a:pPr>
            <a:r>
              <a:rPr lang="en"/>
              <a:t>src/tsconfig.spec.json</a:t>
            </a:r>
            <a:endParaRPr/>
          </a:p>
          <a:p>
            <a:pPr indent="-342900" lvl="0" marL="457200" rtl="0" algn="l">
              <a:spcBef>
                <a:spcPts val="0"/>
              </a:spcBef>
              <a:spcAft>
                <a:spcPts val="0"/>
              </a:spcAft>
              <a:buSzPts val="1800"/>
              <a:buChar char="●"/>
            </a:pPr>
            <a:r>
              <a:rPr lang="en"/>
              <a:t>tslint.json </a:t>
            </a:r>
            <a:endParaRPr/>
          </a:p>
          <a:p>
            <a:pPr indent="-342900" lvl="0" marL="457200" rtl="0" algn="l">
              <a:spcBef>
                <a:spcPts val="0"/>
              </a:spcBef>
              <a:spcAft>
                <a:spcPts val="0"/>
              </a:spcAft>
              <a:buSzPts val="1800"/>
              <a:buChar char="●"/>
            </a:pPr>
            <a:r>
              <a:rPr lang="en"/>
              <a:t>src/polyfills.ts</a:t>
            </a:r>
            <a:endParaRPr/>
          </a:p>
        </p:txBody>
      </p:sp>
      <p:sp>
        <p:nvSpPr>
          <p:cNvPr id="214" name="Google Shape;214;p3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More</a:t>
            </a:r>
            <a:r>
              <a:rPr lang="en"/>
              <a:t> Files to Directly Copy from Sample App</a:t>
            </a:r>
            <a:endParaRPr/>
          </a:p>
        </p:txBody>
      </p:sp>
      <p:sp>
        <p:nvSpPr>
          <p:cNvPr id="220" name="Google Shape;220;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src/browserslist</a:t>
            </a:r>
            <a:endParaRPr/>
          </a:p>
          <a:p>
            <a:pPr indent="-342900" lvl="0" marL="457200" rtl="0" algn="l">
              <a:spcBef>
                <a:spcPts val="0"/>
              </a:spcBef>
              <a:spcAft>
                <a:spcPts val="0"/>
              </a:spcAft>
              <a:buSzPts val="1800"/>
              <a:buChar char="●"/>
            </a:pPr>
            <a:r>
              <a:rPr lang="en"/>
              <a:t>src/environments/environments.prod.ts</a:t>
            </a:r>
            <a:endParaRPr/>
          </a:p>
          <a:p>
            <a:pPr indent="-342900" lvl="0" marL="457200" rtl="0" algn="l">
              <a:spcBef>
                <a:spcPts val="0"/>
              </a:spcBef>
              <a:spcAft>
                <a:spcPts val="0"/>
              </a:spcAft>
              <a:buSzPts val="1800"/>
              <a:buChar char="●"/>
            </a:pPr>
            <a:r>
              <a:rPr lang="en"/>
              <a:t>src/environments/environments.ts</a:t>
            </a:r>
            <a:endParaRPr/>
          </a:p>
          <a:p>
            <a:pPr indent="-342900" lvl="0" marL="457200" rtl="0" algn="l">
              <a:spcBef>
                <a:spcPts val="0"/>
              </a:spcBef>
              <a:spcAft>
                <a:spcPts val="0"/>
              </a:spcAft>
              <a:buSzPts val="1800"/>
              <a:buChar char="●"/>
            </a:pPr>
            <a:r>
              <a:rPr lang="en"/>
              <a:t>src/karma.conf.js (can remove old karma config)</a:t>
            </a:r>
            <a:endParaRPr/>
          </a:p>
          <a:p>
            <a:pPr indent="0" lvl="0" marL="0" rtl="0" algn="l">
              <a:spcBef>
                <a:spcPts val="1600"/>
              </a:spcBef>
              <a:spcAft>
                <a:spcPts val="1600"/>
              </a:spcAft>
              <a:buNone/>
            </a:pPr>
            <a:r>
              <a:t/>
            </a:r>
            <a:endParaRPr/>
          </a:p>
        </p:txBody>
      </p:sp>
      <p:sp>
        <p:nvSpPr>
          <p:cNvPr id="221" name="Google Shape;221;p4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Files To Copy and Modify</a:t>
            </a:r>
            <a:endParaRPr/>
          </a:p>
        </p:txBody>
      </p:sp>
      <p:sp>
        <p:nvSpPr>
          <p:cNvPr id="227" name="Google Shape;227;p4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a:t>
            </a:r>
            <a:r>
              <a:rPr lang="en"/>
              <a:t>ngular.json</a:t>
            </a:r>
            <a:endParaRPr/>
          </a:p>
          <a:p>
            <a:pPr indent="-342900" lvl="0" marL="457200" rtl="0" algn="l">
              <a:spcBef>
                <a:spcPts val="0"/>
              </a:spcBef>
              <a:spcAft>
                <a:spcPts val="0"/>
              </a:spcAft>
              <a:buSzPts val="1800"/>
              <a:buChar char="●"/>
            </a:pPr>
            <a:r>
              <a:rPr lang="en"/>
              <a:t>src/styles.scss</a:t>
            </a:r>
            <a:endParaRPr/>
          </a:p>
          <a:p>
            <a:pPr indent="-342900" lvl="0" marL="457200" rtl="0" algn="l">
              <a:spcBef>
                <a:spcPts val="0"/>
              </a:spcBef>
              <a:spcAft>
                <a:spcPts val="0"/>
              </a:spcAft>
              <a:buSzPts val="1800"/>
              <a:buChar char="●"/>
            </a:pPr>
            <a:r>
              <a:rPr lang="en"/>
              <a:t>src/tslint.json</a:t>
            </a:r>
            <a:endParaRPr/>
          </a:p>
          <a:p>
            <a:pPr indent="-342900" lvl="0" marL="457200" rtl="0" algn="l">
              <a:spcBef>
                <a:spcPts val="0"/>
              </a:spcBef>
              <a:spcAft>
                <a:spcPts val="0"/>
              </a:spcAft>
              <a:buSzPts val="1800"/>
              <a:buChar char="●"/>
            </a:pPr>
            <a:r>
              <a:rPr lang="en"/>
              <a:t>src/app/app.module.ts</a:t>
            </a:r>
            <a:endParaRPr/>
          </a:p>
          <a:p>
            <a:pPr indent="-342900" lvl="0" marL="457200" rtl="0" algn="l">
              <a:spcBef>
                <a:spcPts val="0"/>
              </a:spcBef>
              <a:spcAft>
                <a:spcPts val="0"/>
              </a:spcAft>
              <a:buSzPts val="1800"/>
              <a:buChar char="●"/>
            </a:pPr>
            <a:r>
              <a:rPr lang="en"/>
              <a:t>src/main.ts</a:t>
            </a:r>
            <a:endParaRPr/>
          </a:p>
          <a:p>
            <a:pPr indent="-342900" lvl="0" marL="457200" rtl="0" algn="l">
              <a:spcBef>
                <a:spcPts val="0"/>
              </a:spcBef>
              <a:spcAft>
                <a:spcPts val="0"/>
              </a:spcAft>
              <a:buSzPts val="1800"/>
              <a:buChar char="●"/>
            </a:pPr>
            <a:r>
              <a:rPr lang="en"/>
              <a:t>src/test.ts</a:t>
            </a:r>
            <a:endParaRPr/>
          </a:p>
        </p:txBody>
      </p:sp>
      <p:sp>
        <p:nvSpPr>
          <p:cNvPr id="228" name="Google Shape;228;p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42"/>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2"/>
          <p:cNvSpPr txBox="1"/>
          <p:nvPr/>
        </p:nvSpPr>
        <p:spPr>
          <a:xfrm>
            <a:off x="2932550" y="-30475"/>
            <a:ext cx="35082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angular.json</a:t>
            </a:r>
            <a:endParaRPr sz="4200">
              <a:solidFill>
                <a:schemeClr val="lt1"/>
              </a:solidFill>
              <a:latin typeface="Roboto"/>
              <a:ea typeface="Roboto"/>
              <a:cs typeface="Roboto"/>
              <a:sym typeface="Roboto"/>
            </a:endParaRPr>
          </a:p>
        </p:txBody>
      </p:sp>
      <p:pic>
        <p:nvPicPr>
          <p:cNvPr id="235" name="Google Shape;235;p42"/>
          <p:cNvPicPr preferRelativeResize="0"/>
          <p:nvPr/>
        </p:nvPicPr>
        <p:blipFill>
          <a:blip r:embed="rId3">
            <a:alphaModFix/>
          </a:blip>
          <a:stretch>
            <a:fillRect/>
          </a:stretch>
        </p:blipFill>
        <p:spPr>
          <a:xfrm>
            <a:off x="2752737" y="838275"/>
            <a:ext cx="3638526" cy="4152824"/>
          </a:xfrm>
          <a:prstGeom prst="rect">
            <a:avLst/>
          </a:prstGeom>
          <a:noFill/>
          <a:ln>
            <a:noFill/>
          </a:ln>
        </p:spPr>
      </p:pic>
      <p:sp>
        <p:nvSpPr>
          <p:cNvPr id="236" name="Google Shape;236;p4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src/styles.scss</a:t>
            </a:r>
            <a:endParaRPr/>
          </a:p>
        </p:txBody>
      </p:sp>
      <p:sp>
        <p:nvSpPr>
          <p:cNvPr id="242" name="Google Shape;242;p4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Include any global, application-wide styling here</a:t>
            </a:r>
            <a:endParaRPr/>
          </a:p>
        </p:txBody>
      </p:sp>
      <p:pic>
        <p:nvPicPr>
          <p:cNvPr id="243" name="Google Shape;243;p43"/>
          <p:cNvPicPr preferRelativeResize="0"/>
          <p:nvPr/>
        </p:nvPicPr>
        <p:blipFill>
          <a:blip r:embed="rId3">
            <a:alphaModFix/>
          </a:blip>
          <a:stretch>
            <a:fillRect/>
          </a:stretch>
        </p:blipFill>
        <p:spPr>
          <a:xfrm>
            <a:off x="497763" y="2525175"/>
            <a:ext cx="8148474" cy="2108850"/>
          </a:xfrm>
          <a:prstGeom prst="rect">
            <a:avLst/>
          </a:prstGeom>
          <a:noFill/>
          <a:ln>
            <a:noFill/>
          </a:ln>
        </p:spPr>
      </p:pic>
      <p:sp>
        <p:nvSpPr>
          <p:cNvPr id="244" name="Google Shape;244;p4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What’s In the Talk</a:t>
            </a:r>
            <a:endParaRPr/>
          </a:p>
        </p:txBody>
      </p:sp>
      <p:sp>
        <p:nvSpPr>
          <p:cNvPr id="120" name="Google Shape;120;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a:t>
            </a:r>
            <a:endParaRPr/>
          </a:p>
          <a:p>
            <a:pPr indent="-342900" lvl="0" marL="457200" rtl="0" algn="l">
              <a:spcBef>
                <a:spcPts val="0"/>
              </a:spcBef>
              <a:spcAft>
                <a:spcPts val="0"/>
              </a:spcAft>
              <a:buSzPts val="1800"/>
              <a:buChar char="●"/>
            </a:pPr>
            <a:r>
              <a:rPr lang="en"/>
              <a:t>Phase 1 - Bootstrap hybrid app, move to Angular CLI </a:t>
            </a:r>
            <a:endParaRPr/>
          </a:p>
          <a:p>
            <a:pPr indent="-342900" lvl="0" marL="457200" rtl="0" algn="l">
              <a:spcBef>
                <a:spcPts val="0"/>
              </a:spcBef>
              <a:spcAft>
                <a:spcPts val="0"/>
              </a:spcAft>
              <a:buSzPts val="1800"/>
              <a:buChar char="●"/>
            </a:pPr>
            <a:r>
              <a:rPr lang="en"/>
              <a:t>Phase 2 - </a:t>
            </a:r>
            <a:r>
              <a:rPr lang="en"/>
              <a:t>Migrating AngularJS code to Angular 7</a:t>
            </a:r>
            <a:endParaRPr/>
          </a:p>
          <a:p>
            <a:pPr indent="-342900" lvl="0" marL="457200" rtl="0" algn="l">
              <a:spcBef>
                <a:spcPts val="0"/>
              </a:spcBef>
              <a:spcAft>
                <a:spcPts val="0"/>
              </a:spcAft>
              <a:buSzPts val="1800"/>
              <a:buChar char="●"/>
            </a:pPr>
            <a:r>
              <a:rPr lang="en"/>
              <a:t>Phase 3 - Removing AngularJS</a:t>
            </a:r>
            <a:endParaRPr/>
          </a:p>
        </p:txBody>
      </p:sp>
      <p:sp>
        <p:nvSpPr>
          <p:cNvPr id="121" name="Google Shape;121;p2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src/tslint.json</a:t>
            </a:r>
            <a:endParaRPr/>
          </a:p>
        </p:txBody>
      </p:sp>
      <p:pic>
        <p:nvPicPr>
          <p:cNvPr id="250" name="Google Shape;250;p44"/>
          <p:cNvPicPr preferRelativeResize="0"/>
          <p:nvPr/>
        </p:nvPicPr>
        <p:blipFill>
          <a:blip r:embed="rId3">
            <a:alphaModFix/>
          </a:blip>
          <a:stretch>
            <a:fillRect/>
          </a:stretch>
        </p:blipFill>
        <p:spPr>
          <a:xfrm>
            <a:off x="3075620" y="1735025"/>
            <a:ext cx="2992761" cy="3332276"/>
          </a:xfrm>
          <a:prstGeom prst="rect">
            <a:avLst/>
          </a:prstGeom>
          <a:noFill/>
          <a:ln>
            <a:noFill/>
          </a:ln>
        </p:spPr>
      </p:pic>
      <p:sp>
        <p:nvSpPr>
          <p:cNvPr id="251" name="Google Shape;251;p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5"/>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5"/>
          <p:cNvSpPr txBox="1"/>
          <p:nvPr/>
        </p:nvSpPr>
        <p:spPr>
          <a:xfrm>
            <a:off x="1572623" y="-66800"/>
            <a:ext cx="58440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src/app/app.module.ts</a:t>
            </a:r>
            <a:br>
              <a:rPr lang="en" sz="4200">
                <a:solidFill>
                  <a:schemeClr val="lt1"/>
                </a:solidFill>
                <a:latin typeface="Roboto"/>
                <a:ea typeface="Roboto"/>
                <a:cs typeface="Roboto"/>
                <a:sym typeface="Roboto"/>
              </a:rPr>
            </a:br>
            <a:endParaRPr sz="4200">
              <a:solidFill>
                <a:schemeClr val="lt1"/>
              </a:solidFill>
              <a:latin typeface="Roboto"/>
              <a:ea typeface="Roboto"/>
              <a:cs typeface="Roboto"/>
              <a:sym typeface="Roboto"/>
            </a:endParaRPr>
          </a:p>
        </p:txBody>
      </p:sp>
      <p:pic>
        <p:nvPicPr>
          <p:cNvPr id="258" name="Google Shape;258;p45"/>
          <p:cNvPicPr preferRelativeResize="0"/>
          <p:nvPr/>
        </p:nvPicPr>
        <p:blipFill>
          <a:blip r:embed="rId3">
            <a:alphaModFix/>
          </a:blip>
          <a:stretch>
            <a:fillRect/>
          </a:stretch>
        </p:blipFill>
        <p:spPr>
          <a:xfrm>
            <a:off x="506158" y="896825"/>
            <a:ext cx="8131684" cy="4094275"/>
          </a:xfrm>
          <a:prstGeom prst="rect">
            <a:avLst/>
          </a:prstGeom>
          <a:noFill/>
          <a:ln>
            <a:noFill/>
          </a:ln>
        </p:spPr>
      </p:pic>
      <p:sp>
        <p:nvSpPr>
          <p:cNvPr id="259" name="Google Shape;259;p4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6"/>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6"/>
          <p:cNvSpPr txBox="1"/>
          <p:nvPr/>
        </p:nvSpPr>
        <p:spPr>
          <a:xfrm>
            <a:off x="2944228" y="-66800"/>
            <a:ext cx="39669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src/main.ts</a:t>
            </a:r>
            <a:endParaRPr sz="4200">
              <a:solidFill>
                <a:schemeClr val="lt1"/>
              </a:solidFill>
              <a:latin typeface="Roboto"/>
              <a:ea typeface="Roboto"/>
              <a:cs typeface="Roboto"/>
              <a:sym typeface="Roboto"/>
            </a:endParaRPr>
          </a:p>
        </p:txBody>
      </p:sp>
      <p:pic>
        <p:nvPicPr>
          <p:cNvPr id="266" name="Google Shape;266;p46"/>
          <p:cNvPicPr preferRelativeResize="0"/>
          <p:nvPr/>
        </p:nvPicPr>
        <p:blipFill>
          <a:blip r:embed="rId3">
            <a:alphaModFix/>
          </a:blip>
          <a:stretch>
            <a:fillRect/>
          </a:stretch>
        </p:blipFill>
        <p:spPr>
          <a:xfrm>
            <a:off x="1889544" y="896825"/>
            <a:ext cx="5364913" cy="4094276"/>
          </a:xfrm>
          <a:prstGeom prst="rect">
            <a:avLst/>
          </a:prstGeom>
          <a:noFill/>
          <a:ln>
            <a:noFill/>
          </a:ln>
        </p:spPr>
      </p:pic>
      <p:sp>
        <p:nvSpPr>
          <p:cNvPr id="267" name="Google Shape;267;p4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7"/>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7"/>
          <p:cNvSpPr txBox="1"/>
          <p:nvPr/>
        </p:nvSpPr>
        <p:spPr>
          <a:xfrm>
            <a:off x="2944228" y="-66800"/>
            <a:ext cx="39669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src/test.ts</a:t>
            </a:r>
            <a:endParaRPr sz="4200">
              <a:solidFill>
                <a:schemeClr val="lt1"/>
              </a:solidFill>
              <a:latin typeface="Roboto"/>
              <a:ea typeface="Roboto"/>
              <a:cs typeface="Roboto"/>
              <a:sym typeface="Roboto"/>
            </a:endParaRPr>
          </a:p>
        </p:txBody>
      </p:sp>
      <p:pic>
        <p:nvPicPr>
          <p:cNvPr id="274" name="Google Shape;274;p47"/>
          <p:cNvPicPr preferRelativeResize="0"/>
          <p:nvPr/>
        </p:nvPicPr>
        <p:blipFill>
          <a:blip r:embed="rId3">
            <a:alphaModFix/>
          </a:blip>
          <a:stretch>
            <a:fillRect/>
          </a:stretch>
        </p:blipFill>
        <p:spPr>
          <a:xfrm>
            <a:off x="3177527" y="896825"/>
            <a:ext cx="2788945" cy="4094274"/>
          </a:xfrm>
          <a:prstGeom prst="rect">
            <a:avLst/>
          </a:prstGeom>
          <a:noFill/>
          <a:ln>
            <a:noFill/>
          </a:ln>
        </p:spPr>
      </p:pic>
      <p:sp>
        <p:nvSpPr>
          <p:cNvPr id="275" name="Google Shape;275;p4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Other files</a:t>
            </a:r>
            <a:endParaRPr/>
          </a:p>
        </p:txBody>
      </p:sp>
      <p:sp>
        <p:nvSpPr>
          <p:cNvPr id="281" name="Google Shape;281;p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src/app/app.module.ajs.ts (our old app.module.ts)</a:t>
            </a:r>
            <a:endParaRPr/>
          </a:p>
          <a:p>
            <a:pPr indent="-342900" lvl="0" marL="457200" rtl="0" algn="l">
              <a:spcBef>
                <a:spcPts val="0"/>
              </a:spcBef>
              <a:spcAft>
                <a:spcPts val="0"/>
              </a:spcAft>
              <a:buSzPts val="1800"/>
              <a:buChar char="●"/>
            </a:pPr>
            <a:r>
              <a:rPr lang="en"/>
              <a:t>src/index.html</a:t>
            </a:r>
            <a:endParaRPr/>
          </a:p>
          <a:p>
            <a:pPr indent="-342900" lvl="0" marL="457200" rtl="0" algn="l">
              <a:spcBef>
                <a:spcPts val="0"/>
              </a:spcBef>
              <a:spcAft>
                <a:spcPts val="0"/>
              </a:spcAft>
              <a:buSzPts val="1800"/>
              <a:buChar char="●"/>
            </a:pPr>
            <a:r>
              <a:rPr lang="en"/>
              <a:t>src/typings.d.ts</a:t>
            </a:r>
            <a:endParaRPr/>
          </a:p>
        </p:txBody>
      </p:sp>
      <p:sp>
        <p:nvSpPr>
          <p:cNvPr id="282" name="Google Shape;282;p4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9"/>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9"/>
          <p:cNvSpPr txBox="1"/>
          <p:nvPr/>
        </p:nvSpPr>
        <p:spPr>
          <a:xfrm>
            <a:off x="1114025" y="-66800"/>
            <a:ext cx="68409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src/app/app.module.ajs.ts</a:t>
            </a:r>
            <a:br>
              <a:rPr lang="en" sz="4200">
                <a:solidFill>
                  <a:schemeClr val="lt1"/>
                </a:solidFill>
                <a:latin typeface="Roboto"/>
                <a:ea typeface="Roboto"/>
                <a:cs typeface="Roboto"/>
                <a:sym typeface="Roboto"/>
              </a:rPr>
            </a:br>
            <a:endParaRPr sz="4200">
              <a:solidFill>
                <a:schemeClr val="lt1"/>
              </a:solidFill>
              <a:latin typeface="Roboto"/>
              <a:ea typeface="Roboto"/>
              <a:cs typeface="Roboto"/>
              <a:sym typeface="Roboto"/>
            </a:endParaRPr>
          </a:p>
        </p:txBody>
      </p:sp>
      <p:pic>
        <p:nvPicPr>
          <p:cNvPr id="289" name="Google Shape;289;p49"/>
          <p:cNvPicPr preferRelativeResize="0"/>
          <p:nvPr/>
        </p:nvPicPr>
        <p:blipFill>
          <a:blip r:embed="rId3">
            <a:alphaModFix/>
          </a:blip>
          <a:stretch>
            <a:fillRect/>
          </a:stretch>
        </p:blipFill>
        <p:spPr>
          <a:xfrm>
            <a:off x="2062329" y="896825"/>
            <a:ext cx="5019342" cy="4094276"/>
          </a:xfrm>
          <a:prstGeom prst="rect">
            <a:avLst/>
          </a:prstGeom>
          <a:noFill/>
          <a:ln>
            <a:noFill/>
          </a:ln>
        </p:spPr>
      </p:pic>
      <p:sp>
        <p:nvSpPr>
          <p:cNvPr id="290" name="Google Shape;290;p4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50"/>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0"/>
          <p:cNvSpPr txBox="1"/>
          <p:nvPr/>
        </p:nvSpPr>
        <p:spPr>
          <a:xfrm>
            <a:off x="2944228" y="-66800"/>
            <a:ext cx="39669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index.html</a:t>
            </a:r>
            <a:endParaRPr sz="4200">
              <a:solidFill>
                <a:schemeClr val="lt1"/>
              </a:solidFill>
              <a:latin typeface="Roboto"/>
              <a:ea typeface="Roboto"/>
              <a:cs typeface="Roboto"/>
              <a:sym typeface="Roboto"/>
            </a:endParaRPr>
          </a:p>
        </p:txBody>
      </p:sp>
      <p:sp>
        <p:nvSpPr>
          <p:cNvPr id="297" name="Google Shape;297;p5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298" name="Google Shape;298;p50"/>
          <p:cNvPicPr preferRelativeResize="0"/>
          <p:nvPr/>
        </p:nvPicPr>
        <p:blipFill>
          <a:blip r:embed="rId3">
            <a:alphaModFix/>
          </a:blip>
          <a:stretch>
            <a:fillRect/>
          </a:stretch>
        </p:blipFill>
        <p:spPr>
          <a:xfrm>
            <a:off x="152400" y="1280847"/>
            <a:ext cx="8839198" cy="34962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src/typings.d.ts</a:t>
            </a:r>
            <a:endParaRPr/>
          </a:p>
        </p:txBody>
      </p:sp>
      <p:sp>
        <p:nvSpPr>
          <p:cNvPr id="304" name="Google Shape;304;p51"/>
          <p:cNvSpPr txBox="1"/>
          <p:nvPr>
            <p:ph idx="1" type="body"/>
          </p:nvPr>
        </p:nvSpPr>
        <p:spPr>
          <a:xfrm>
            <a:off x="471900" y="1919075"/>
            <a:ext cx="8222100" cy="1148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this file, doesn’t exist in Angular 7 sample app</a:t>
            </a:r>
            <a:endParaRPr/>
          </a:p>
          <a:p>
            <a:pPr indent="-342900" lvl="0" marL="457200" rtl="0" algn="l">
              <a:spcBef>
                <a:spcPts val="0"/>
              </a:spcBef>
              <a:spcAft>
                <a:spcPts val="0"/>
              </a:spcAft>
              <a:buSzPts val="1800"/>
              <a:buChar char="●"/>
            </a:pPr>
            <a:r>
              <a:rPr lang="en"/>
              <a:t>Add typing for angular + node</a:t>
            </a:r>
            <a:endParaRPr/>
          </a:p>
        </p:txBody>
      </p:sp>
      <p:pic>
        <p:nvPicPr>
          <p:cNvPr id="305" name="Google Shape;305;p51"/>
          <p:cNvPicPr preferRelativeResize="0"/>
          <p:nvPr/>
        </p:nvPicPr>
        <p:blipFill>
          <a:blip r:embed="rId3">
            <a:alphaModFix/>
          </a:blip>
          <a:stretch>
            <a:fillRect/>
          </a:stretch>
        </p:blipFill>
        <p:spPr>
          <a:xfrm>
            <a:off x="2040234" y="3175325"/>
            <a:ext cx="5063532" cy="1378050"/>
          </a:xfrm>
          <a:prstGeom prst="rect">
            <a:avLst/>
          </a:prstGeom>
          <a:noFill/>
          <a:ln>
            <a:noFill/>
          </a:ln>
        </p:spPr>
      </p:pic>
      <p:sp>
        <p:nvSpPr>
          <p:cNvPr id="306" name="Google Shape;306;p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Angular Builders</a:t>
            </a:r>
            <a:endParaRPr/>
          </a:p>
        </p:txBody>
      </p:sp>
      <p:sp>
        <p:nvSpPr>
          <p:cNvPr id="312" name="Google Shape;312;p5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May need to configure build beyond what can be set with angular.json</a:t>
            </a:r>
            <a:endParaRPr/>
          </a:p>
          <a:p>
            <a:pPr indent="-342900" lvl="0" marL="457200" rtl="0" algn="l">
              <a:spcBef>
                <a:spcPts val="0"/>
              </a:spcBef>
              <a:spcAft>
                <a:spcPts val="0"/>
              </a:spcAft>
              <a:buSzPts val="1800"/>
              <a:buChar char="●"/>
            </a:pPr>
            <a:r>
              <a:rPr lang="en"/>
              <a:t>Customize the webpack config using third-party angular builder or create your own</a:t>
            </a:r>
            <a:endParaRPr/>
          </a:p>
        </p:txBody>
      </p:sp>
      <p:sp>
        <p:nvSpPr>
          <p:cNvPr id="313" name="Google Shape;313;p5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ng serve</a:t>
            </a:r>
            <a:endParaRPr/>
          </a:p>
        </p:txBody>
      </p:sp>
      <p:pic>
        <p:nvPicPr>
          <p:cNvPr id="319" name="Google Shape;319;p53"/>
          <p:cNvPicPr preferRelativeResize="0"/>
          <p:nvPr/>
        </p:nvPicPr>
        <p:blipFill>
          <a:blip r:embed="rId3">
            <a:alphaModFix/>
          </a:blip>
          <a:stretch>
            <a:fillRect/>
          </a:stretch>
        </p:blipFill>
        <p:spPr>
          <a:xfrm>
            <a:off x="306675" y="2188842"/>
            <a:ext cx="8530651" cy="2266882"/>
          </a:xfrm>
          <a:prstGeom prst="rect">
            <a:avLst/>
          </a:prstGeom>
          <a:noFill/>
          <a:ln>
            <a:noFill/>
          </a:ln>
        </p:spPr>
      </p:pic>
      <p:sp>
        <p:nvSpPr>
          <p:cNvPr id="320" name="Google Shape;320;p5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27" name="Google Shape;127;p2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Phase 2 - Migrating AngularJS code to Angular 7</a:t>
            </a:r>
            <a:endParaRPr sz="3600"/>
          </a:p>
        </p:txBody>
      </p:sp>
      <p:sp>
        <p:nvSpPr>
          <p:cNvPr id="326" name="Google Shape;326;p5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Migration Strategy</a:t>
            </a:r>
            <a:endParaRPr/>
          </a:p>
        </p:txBody>
      </p:sp>
      <p:sp>
        <p:nvSpPr>
          <p:cNvPr id="332" name="Google Shape;332;p55"/>
          <p:cNvSpPr txBox="1"/>
          <p:nvPr>
            <p:ph idx="1" type="body"/>
          </p:nvPr>
        </p:nvSpPr>
        <p:spPr>
          <a:xfrm>
            <a:off x="471900" y="1919075"/>
            <a:ext cx="40008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Bottom-Up</a:t>
            </a:r>
            <a:endParaRPr/>
          </a:p>
          <a:p>
            <a:pPr indent="-342900" lvl="0" marL="457200" rtl="0" algn="l">
              <a:spcBef>
                <a:spcPts val="0"/>
              </a:spcBef>
              <a:spcAft>
                <a:spcPts val="0"/>
              </a:spcAft>
              <a:buSzPts val="1800"/>
              <a:buChar char="●"/>
            </a:pPr>
            <a:r>
              <a:rPr lang="en"/>
              <a:t>Feature-by-Feature</a:t>
            </a:r>
            <a:endParaRPr/>
          </a:p>
          <a:p>
            <a:pPr indent="-342900" lvl="0" marL="457200" rtl="0" algn="l">
              <a:spcBef>
                <a:spcPts val="0"/>
              </a:spcBef>
              <a:spcAft>
                <a:spcPts val="0"/>
              </a:spcAft>
              <a:buSzPts val="1800"/>
              <a:buChar char="●"/>
            </a:pPr>
            <a:r>
              <a:rPr lang="en"/>
              <a:t>Interceptors needed before HttpClient is used</a:t>
            </a:r>
            <a:endParaRPr/>
          </a:p>
          <a:p>
            <a:pPr indent="-342900" lvl="0" marL="457200" rtl="0" algn="l">
              <a:spcBef>
                <a:spcPts val="0"/>
              </a:spcBef>
              <a:spcAft>
                <a:spcPts val="0"/>
              </a:spcAft>
              <a:buSzPts val="1800"/>
              <a:buChar char="●"/>
            </a:pPr>
            <a:r>
              <a:rPr lang="en"/>
              <a:t>Filters and Attribute Directives need migrated before components that use them are migrated</a:t>
            </a:r>
            <a:endParaRPr/>
          </a:p>
        </p:txBody>
      </p:sp>
      <p:pic>
        <p:nvPicPr>
          <p:cNvPr id="333" name="Google Shape;333;p55"/>
          <p:cNvPicPr preferRelativeResize="0"/>
          <p:nvPr/>
        </p:nvPicPr>
        <p:blipFill>
          <a:blip r:embed="rId3">
            <a:alphaModFix/>
          </a:blip>
          <a:stretch>
            <a:fillRect/>
          </a:stretch>
        </p:blipFill>
        <p:spPr>
          <a:xfrm>
            <a:off x="4553817" y="1987450"/>
            <a:ext cx="4363308" cy="2565625"/>
          </a:xfrm>
          <a:prstGeom prst="rect">
            <a:avLst/>
          </a:prstGeom>
          <a:noFill/>
          <a:ln>
            <a:noFill/>
          </a:ln>
        </p:spPr>
      </p:pic>
      <p:sp>
        <p:nvSpPr>
          <p:cNvPr id="334" name="Google Shape;334;p5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Components</a:t>
            </a:r>
            <a:endParaRPr/>
          </a:p>
        </p:txBody>
      </p:sp>
      <p:sp>
        <p:nvSpPr>
          <p:cNvPr id="340" name="Google Shape;340;p5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 file to </a:t>
            </a:r>
            <a:r>
              <a:rPr lang="en"/>
              <a:t>Typescript class</a:t>
            </a:r>
            <a:endParaRPr/>
          </a:p>
          <a:p>
            <a:pPr indent="-342900" lvl="0" marL="457200" rtl="0" algn="l">
              <a:spcBef>
                <a:spcPts val="0"/>
              </a:spcBef>
              <a:spcAft>
                <a:spcPts val="0"/>
              </a:spcAft>
              <a:buSzPts val="1800"/>
              <a:buChar char="●"/>
            </a:pPr>
            <a:r>
              <a:rPr lang="en"/>
              <a:t>Use @Component decorator to import styling/template and define selector</a:t>
            </a:r>
            <a:endParaRPr/>
          </a:p>
          <a:p>
            <a:pPr indent="-342900" lvl="0" marL="457200" rtl="0" algn="l">
              <a:spcBef>
                <a:spcPts val="0"/>
              </a:spcBef>
              <a:spcAft>
                <a:spcPts val="0"/>
              </a:spcAft>
              <a:buSzPts val="1800"/>
              <a:buChar char="●"/>
            </a:pPr>
            <a:r>
              <a:rPr lang="en"/>
              <a:t>Inject dependencies with constructor</a:t>
            </a:r>
            <a:endParaRPr/>
          </a:p>
          <a:p>
            <a:pPr indent="-342900" lvl="0" marL="457200" rtl="0" algn="l">
              <a:spcBef>
                <a:spcPts val="0"/>
              </a:spcBef>
              <a:spcAft>
                <a:spcPts val="0"/>
              </a:spcAft>
              <a:buSzPts val="1800"/>
              <a:buChar char="●"/>
            </a:pPr>
            <a:r>
              <a:rPr lang="en"/>
              <a:t>Use @Input + @Output decorators on public properties for bindings</a:t>
            </a:r>
            <a:endParaRPr/>
          </a:p>
          <a:p>
            <a:pPr indent="-342900" lvl="0" marL="457200" rtl="0" algn="l">
              <a:spcBef>
                <a:spcPts val="0"/>
              </a:spcBef>
              <a:spcAft>
                <a:spcPts val="0"/>
              </a:spcAft>
              <a:buSzPts val="1800"/>
              <a:buChar char="●"/>
            </a:pPr>
            <a:r>
              <a:rPr lang="en"/>
              <a:t>Use lifecycle interfaces to create lifecycle hooks</a:t>
            </a:r>
            <a:endParaRPr/>
          </a:p>
        </p:txBody>
      </p:sp>
      <p:sp>
        <p:nvSpPr>
          <p:cNvPr id="341" name="Google Shape;341;p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pic>
        <p:nvPicPr>
          <p:cNvPr id="346" name="Google Shape;346;p57"/>
          <p:cNvPicPr preferRelativeResize="0"/>
          <p:nvPr/>
        </p:nvPicPr>
        <p:blipFill>
          <a:blip r:embed="rId3">
            <a:alphaModFix/>
          </a:blip>
          <a:stretch>
            <a:fillRect/>
          </a:stretch>
        </p:blipFill>
        <p:spPr>
          <a:xfrm>
            <a:off x="111075" y="1024625"/>
            <a:ext cx="4071900" cy="3094250"/>
          </a:xfrm>
          <a:prstGeom prst="rect">
            <a:avLst/>
          </a:prstGeom>
          <a:noFill/>
          <a:ln>
            <a:noFill/>
          </a:ln>
        </p:spPr>
      </p:pic>
      <p:cxnSp>
        <p:nvCxnSpPr>
          <p:cNvPr id="347" name="Google Shape;347;p57"/>
          <p:cNvCxnSpPr/>
          <p:nvPr/>
        </p:nvCxnSpPr>
        <p:spPr>
          <a:xfrm>
            <a:off x="4303000" y="2571750"/>
            <a:ext cx="309900" cy="0"/>
          </a:xfrm>
          <a:prstGeom prst="straightConnector1">
            <a:avLst/>
          </a:prstGeom>
          <a:noFill/>
          <a:ln cap="flat" cmpd="sng" w="9525">
            <a:solidFill>
              <a:schemeClr val="dk2"/>
            </a:solidFill>
            <a:prstDash val="solid"/>
            <a:round/>
            <a:headEnd len="med" w="med" type="none"/>
            <a:tailEnd len="med" w="med" type="triangle"/>
          </a:ln>
        </p:spPr>
      </p:cxnSp>
      <p:pic>
        <p:nvPicPr>
          <p:cNvPr id="348" name="Google Shape;348;p57"/>
          <p:cNvPicPr preferRelativeResize="0"/>
          <p:nvPr/>
        </p:nvPicPr>
        <p:blipFill>
          <a:blip r:embed="rId4">
            <a:alphaModFix/>
          </a:blip>
          <a:stretch>
            <a:fillRect/>
          </a:stretch>
        </p:blipFill>
        <p:spPr>
          <a:xfrm>
            <a:off x="4732925" y="1174840"/>
            <a:ext cx="4258675" cy="2789910"/>
          </a:xfrm>
          <a:prstGeom prst="rect">
            <a:avLst/>
          </a:prstGeom>
          <a:noFill/>
          <a:ln>
            <a:noFill/>
          </a:ln>
        </p:spPr>
      </p:pic>
      <p:sp>
        <p:nvSpPr>
          <p:cNvPr id="349" name="Google Shape;349;p57"/>
          <p:cNvSpPr txBox="1"/>
          <p:nvPr/>
        </p:nvSpPr>
        <p:spPr>
          <a:xfrm>
            <a:off x="753975" y="413125"/>
            <a:ext cx="33567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sessions-page.component.ts (ajs)</a:t>
            </a:r>
            <a:endParaRPr b="1"/>
          </a:p>
        </p:txBody>
      </p:sp>
      <p:sp>
        <p:nvSpPr>
          <p:cNvPr id="350" name="Google Shape;350;p57"/>
          <p:cNvSpPr txBox="1"/>
          <p:nvPr/>
        </p:nvSpPr>
        <p:spPr>
          <a:xfrm>
            <a:off x="5448300" y="425975"/>
            <a:ext cx="35427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sessions-page.component.ts (ngx)</a:t>
            </a:r>
            <a:endParaRPr b="1"/>
          </a:p>
        </p:txBody>
      </p:sp>
      <p:sp>
        <p:nvSpPr>
          <p:cNvPr id="351" name="Google Shape;351;p5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Angular Template Syntax</a:t>
            </a:r>
            <a:endParaRPr/>
          </a:p>
        </p:txBody>
      </p:sp>
      <p:graphicFrame>
        <p:nvGraphicFramePr>
          <p:cNvPr id="357" name="Google Shape;357;p58"/>
          <p:cNvGraphicFramePr/>
          <p:nvPr/>
        </p:nvGraphicFramePr>
        <p:xfrm>
          <a:off x="322475" y="1758575"/>
          <a:ext cx="3000000" cy="3000000"/>
        </p:xfrm>
        <a:graphic>
          <a:graphicData uri="http://schemas.openxmlformats.org/drawingml/2006/table">
            <a:tbl>
              <a:tblPr>
                <a:noFill/>
                <a:tableStyleId>{E6BB3AC5-57AB-4E13-A0E2-3E1711798A46}</a:tableStyleId>
              </a:tblPr>
              <a:tblGrid>
                <a:gridCol w="4249525"/>
                <a:gridCol w="4249525"/>
              </a:tblGrid>
              <a:tr h="381000">
                <a:tc>
                  <a:txBody>
                    <a:bodyPr>
                      <a:noAutofit/>
                    </a:bodyPr>
                    <a:lstStyle/>
                    <a:p>
                      <a:pPr indent="0" lvl="0" marL="0" rtl="0" algn="ctr">
                        <a:spcBef>
                          <a:spcPts val="0"/>
                        </a:spcBef>
                        <a:spcAft>
                          <a:spcPts val="0"/>
                        </a:spcAft>
                        <a:buNone/>
                      </a:pPr>
                      <a:r>
                        <a:rPr b="1" lang="en"/>
                        <a:t>AngularJS</a:t>
                      </a:r>
                      <a:endParaRPr b="1"/>
                    </a:p>
                  </a:txBody>
                  <a:tcPr marT="91425" marB="91425" marR="91425" marL="91425"/>
                </a:tc>
                <a:tc>
                  <a:txBody>
                    <a:bodyPr>
                      <a:noAutofit/>
                    </a:bodyPr>
                    <a:lstStyle/>
                    <a:p>
                      <a:pPr indent="0" lvl="0" marL="0" rtl="0" algn="ctr">
                        <a:spcBef>
                          <a:spcPts val="0"/>
                        </a:spcBef>
                        <a:spcAft>
                          <a:spcPts val="0"/>
                        </a:spcAft>
                        <a:buNone/>
                      </a:pPr>
                      <a:r>
                        <a:rPr b="1" lang="en"/>
                        <a:t>Angular 7</a:t>
                      </a:r>
                      <a:endParaRPr b="1"/>
                    </a:p>
                  </a:txBody>
                  <a:tcPr marT="91425" marB="91425" marR="91425" marL="91425"/>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ng-repeat="session in $ctrl.sessions"</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*ngFor="let session of sessions"</a:t>
                      </a:r>
                      <a:endParaRPr sz="1200">
                        <a:latin typeface="Courier New"/>
                        <a:ea typeface="Courier New"/>
                        <a:cs typeface="Courier New"/>
                        <a:sym typeface="Courier New"/>
                      </a:endParaRPr>
                    </a:p>
                  </a:txBody>
                  <a:tcPr marT="91425" marB="91425" marR="91425" marL="91425"/>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ng-if="$ctrl.sessions.length &gt; 0"</a:t>
                      </a:r>
                      <a:endParaRPr sz="1200">
                        <a:latin typeface="Courier New"/>
                        <a:ea typeface="Courier New"/>
                        <a:cs typeface="Courier New"/>
                        <a:sym typeface="Courier New"/>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200">
                          <a:latin typeface="Courier New"/>
                          <a:ea typeface="Courier New"/>
                          <a:cs typeface="Courier New"/>
                          <a:sym typeface="Courier New"/>
                        </a:rPr>
                        <a:t>*ngIf="sessions.length &gt; 0"</a:t>
                      </a:r>
                      <a:endParaRPr/>
                    </a:p>
                  </a:txBody>
                  <a:tcPr marT="91425" marB="91425" marR="91425" marL="91425"/>
                </a:tc>
              </a:tr>
              <a:tr h="381000">
                <a:tc>
                  <a:txBody>
                    <a:bodyPr>
                      <a:noAutofit/>
                    </a:bodyPr>
                    <a:lstStyle/>
                    <a:p>
                      <a:pPr indent="0" lvl="0" marL="0" rtl="0" algn="l">
                        <a:spcBef>
                          <a:spcPts val="0"/>
                        </a:spcBef>
                        <a:spcAft>
                          <a:spcPts val="0"/>
                        </a:spcAft>
                        <a:buClr>
                          <a:srgbClr val="000000"/>
                        </a:buClr>
                        <a:buSzPts val="1100"/>
                        <a:buFont typeface="Arial"/>
                        <a:buNone/>
                      </a:pPr>
                      <a:r>
                        <a:rPr lang="en" sz="1200">
                          <a:latin typeface="Courier New"/>
                          <a:ea typeface="Courier New"/>
                          <a:cs typeface="Courier New"/>
                          <a:sym typeface="Courier New"/>
                        </a:rPr>
                        <a:t>{{session.title | capitalize }}</a:t>
                      </a:r>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200">
                          <a:latin typeface="Courier New"/>
                          <a:ea typeface="Courier New"/>
                          <a:cs typeface="Courier New"/>
                          <a:sym typeface="Courier New"/>
                        </a:rPr>
                        <a:t>{{session.title | uppercase }}</a:t>
                      </a:r>
                      <a:endParaRPr sz="12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&lt;my-component some-input="$ctrl.firstName"&gt;</a:t>
                      </a:r>
                      <a:endParaRPr sz="1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&lt;my-component [someInput]="firstName"&gt;</a:t>
                      </a:r>
                      <a:endParaRPr sz="1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&lt;div ng-class="{'active': $ctrl.isActive}"&gt;</a:t>
                      </a:r>
                      <a:endParaRPr sz="1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200">
                          <a:latin typeface="Courier New"/>
                          <a:ea typeface="Courier New"/>
                          <a:cs typeface="Courier New"/>
                          <a:sym typeface="Courier New"/>
                        </a:rPr>
                        <a:t>&lt;div [ngClass]="{'active': isActive}"&gt;</a:t>
                      </a:r>
                      <a:endParaRPr sz="1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&lt;button ng-click="$ctrl.buttonClicked()"&gt;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&lt;button (click)="buttonClicked()"&gt;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&lt;input ng-model="$ctrl.userName"&gt;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Courier New"/>
                          <a:ea typeface="Courier New"/>
                          <a:cs typeface="Courier New"/>
                          <a:sym typeface="Courier New"/>
                        </a:rPr>
                        <a:t>&lt;input [(ngModel)]="userName"&gt;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58" name="Google Shape;358;p58"/>
          <p:cNvSpPr txBox="1"/>
          <p:nvPr/>
        </p:nvSpPr>
        <p:spPr>
          <a:xfrm>
            <a:off x="3126750" y="4815525"/>
            <a:ext cx="28905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https://angular.io/guide/cheatsheet</a:t>
            </a:r>
            <a:endParaRPr/>
          </a:p>
          <a:p>
            <a:pPr indent="0" lvl="0" marL="0" rtl="0" algn="l">
              <a:spcBef>
                <a:spcPts val="0"/>
              </a:spcBef>
              <a:spcAft>
                <a:spcPts val="0"/>
              </a:spcAft>
              <a:buNone/>
            </a:pPr>
            <a:r>
              <a:t/>
            </a:r>
            <a:endParaRPr/>
          </a:p>
        </p:txBody>
      </p:sp>
      <p:sp>
        <p:nvSpPr>
          <p:cNvPr id="359" name="Google Shape;359;p5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pic>
        <p:nvPicPr>
          <p:cNvPr id="364" name="Google Shape;364;p59"/>
          <p:cNvPicPr preferRelativeResize="0"/>
          <p:nvPr/>
        </p:nvPicPr>
        <p:blipFill>
          <a:blip r:embed="rId3">
            <a:alphaModFix/>
          </a:blip>
          <a:stretch>
            <a:fillRect/>
          </a:stretch>
        </p:blipFill>
        <p:spPr>
          <a:xfrm>
            <a:off x="152400" y="685800"/>
            <a:ext cx="8839196" cy="1065487"/>
          </a:xfrm>
          <a:prstGeom prst="rect">
            <a:avLst/>
          </a:prstGeom>
          <a:noFill/>
          <a:ln>
            <a:noFill/>
          </a:ln>
        </p:spPr>
      </p:pic>
      <p:cxnSp>
        <p:nvCxnSpPr>
          <p:cNvPr id="365" name="Google Shape;365;p59"/>
          <p:cNvCxnSpPr/>
          <p:nvPr/>
        </p:nvCxnSpPr>
        <p:spPr>
          <a:xfrm>
            <a:off x="4572000" y="1979375"/>
            <a:ext cx="0" cy="475200"/>
          </a:xfrm>
          <a:prstGeom prst="straightConnector1">
            <a:avLst/>
          </a:prstGeom>
          <a:noFill/>
          <a:ln cap="flat" cmpd="sng" w="9525">
            <a:solidFill>
              <a:schemeClr val="dk2"/>
            </a:solidFill>
            <a:prstDash val="solid"/>
            <a:round/>
            <a:headEnd len="med" w="med" type="none"/>
            <a:tailEnd len="med" w="med" type="triangle"/>
          </a:ln>
        </p:spPr>
      </p:cxnSp>
      <p:pic>
        <p:nvPicPr>
          <p:cNvPr id="366" name="Google Shape;366;p59"/>
          <p:cNvPicPr preferRelativeResize="0"/>
          <p:nvPr/>
        </p:nvPicPr>
        <p:blipFill>
          <a:blip r:embed="rId4">
            <a:alphaModFix/>
          </a:blip>
          <a:stretch>
            <a:fillRect/>
          </a:stretch>
        </p:blipFill>
        <p:spPr>
          <a:xfrm>
            <a:off x="152400" y="3046687"/>
            <a:ext cx="8839198" cy="1155895"/>
          </a:xfrm>
          <a:prstGeom prst="rect">
            <a:avLst/>
          </a:prstGeom>
          <a:noFill/>
          <a:ln>
            <a:noFill/>
          </a:ln>
        </p:spPr>
      </p:pic>
      <p:sp>
        <p:nvSpPr>
          <p:cNvPr id="367" name="Google Shape;367;p59"/>
          <p:cNvSpPr txBox="1"/>
          <p:nvPr/>
        </p:nvSpPr>
        <p:spPr>
          <a:xfrm>
            <a:off x="3046850" y="227225"/>
            <a:ext cx="32742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sessions.page.component.html (ajs)</a:t>
            </a:r>
            <a:endParaRPr b="1"/>
          </a:p>
        </p:txBody>
      </p:sp>
      <p:sp>
        <p:nvSpPr>
          <p:cNvPr id="368" name="Google Shape;368;p59"/>
          <p:cNvSpPr txBox="1"/>
          <p:nvPr/>
        </p:nvSpPr>
        <p:spPr>
          <a:xfrm>
            <a:off x="3022300" y="2590975"/>
            <a:ext cx="34227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sessions.page.component.html (ngx)</a:t>
            </a:r>
            <a:endParaRPr b="1"/>
          </a:p>
        </p:txBody>
      </p:sp>
      <p:sp>
        <p:nvSpPr>
          <p:cNvPr id="369" name="Google Shape;369;p5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Components - Updating Module</a:t>
            </a:r>
            <a:endParaRPr/>
          </a:p>
        </p:txBody>
      </p:sp>
      <p:sp>
        <p:nvSpPr>
          <p:cNvPr id="375" name="Google Shape;375;p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76" name="Google Shape;376;p60"/>
          <p:cNvSpPr txBox="1"/>
          <p:nvPr/>
        </p:nvSpPr>
        <p:spPr>
          <a:xfrm>
            <a:off x="1466600" y="1780725"/>
            <a:ext cx="17559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session.module.ts</a:t>
            </a:r>
            <a:endParaRPr b="1"/>
          </a:p>
        </p:txBody>
      </p:sp>
      <p:sp>
        <p:nvSpPr>
          <p:cNvPr id="377" name="Google Shape;377;p60"/>
          <p:cNvSpPr txBox="1"/>
          <p:nvPr/>
        </p:nvSpPr>
        <p:spPr>
          <a:xfrm>
            <a:off x="6067375" y="1664600"/>
            <a:ext cx="17559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app.module.ts</a:t>
            </a:r>
            <a:endParaRPr b="1"/>
          </a:p>
        </p:txBody>
      </p:sp>
      <p:pic>
        <p:nvPicPr>
          <p:cNvPr id="378" name="Google Shape;378;p60"/>
          <p:cNvPicPr preferRelativeResize="0"/>
          <p:nvPr/>
        </p:nvPicPr>
        <p:blipFill>
          <a:blip r:embed="rId3">
            <a:alphaModFix/>
          </a:blip>
          <a:stretch>
            <a:fillRect/>
          </a:stretch>
        </p:blipFill>
        <p:spPr>
          <a:xfrm>
            <a:off x="228600" y="2254500"/>
            <a:ext cx="4517449" cy="2736600"/>
          </a:xfrm>
          <a:prstGeom prst="rect">
            <a:avLst/>
          </a:prstGeom>
          <a:noFill/>
          <a:ln>
            <a:noFill/>
          </a:ln>
        </p:spPr>
      </p:pic>
      <p:pic>
        <p:nvPicPr>
          <p:cNvPr id="379" name="Google Shape;379;p60"/>
          <p:cNvPicPr preferRelativeResize="0"/>
          <p:nvPr/>
        </p:nvPicPr>
        <p:blipFill>
          <a:blip r:embed="rId4">
            <a:alphaModFix/>
          </a:blip>
          <a:stretch>
            <a:fillRect/>
          </a:stretch>
        </p:blipFill>
        <p:spPr>
          <a:xfrm>
            <a:off x="5173523" y="2065475"/>
            <a:ext cx="3260403" cy="2925625"/>
          </a:xfrm>
          <a:prstGeom prst="rect">
            <a:avLst/>
          </a:prstGeom>
          <a:noFill/>
          <a:ln>
            <a:noFill/>
          </a:ln>
        </p:spPr>
      </p:pic>
      <p:cxnSp>
        <p:nvCxnSpPr>
          <p:cNvPr id="380" name="Google Shape;380;p60"/>
          <p:cNvCxnSpPr/>
          <p:nvPr/>
        </p:nvCxnSpPr>
        <p:spPr>
          <a:xfrm>
            <a:off x="4933075" y="1870375"/>
            <a:ext cx="0" cy="3132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Migrating Components - Update ui-router states</a:t>
            </a:r>
            <a:endParaRPr/>
          </a:p>
        </p:txBody>
      </p:sp>
      <p:sp>
        <p:nvSpPr>
          <p:cNvPr id="386" name="Google Shape;386;p61"/>
          <p:cNvSpPr txBox="1"/>
          <p:nvPr/>
        </p:nvSpPr>
        <p:spPr>
          <a:xfrm>
            <a:off x="1024000" y="3036450"/>
            <a:ext cx="13116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app.states.ts</a:t>
            </a:r>
            <a:endParaRPr b="1"/>
          </a:p>
        </p:txBody>
      </p:sp>
      <p:sp>
        <p:nvSpPr>
          <p:cNvPr id="387" name="Google Shape;387;p6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388" name="Google Shape;388;p61"/>
          <p:cNvPicPr preferRelativeResize="0"/>
          <p:nvPr/>
        </p:nvPicPr>
        <p:blipFill>
          <a:blip r:embed="rId3">
            <a:alphaModFix/>
          </a:blip>
          <a:stretch>
            <a:fillRect/>
          </a:stretch>
        </p:blipFill>
        <p:spPr>
          <a:xfrm>
            <a:off x="2830475" y="1805850"/>
            <a:ext cx="3404575" cy="32614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Upgrading AngularJS Services</a:t>
            </a:r>
            <a:endParaRPr/>
          </a:p>
        </p:txBody>
      </p:sp>
      <p:sp>
        <p:nvSpPr>
          <p:cNvPr id="394" name="Google Shape;394;p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95" name="Google Shape;395;p62"/>
          <p:cNvSpPr txBox="1"/>
          <p:nvPr/>
        </p:nvSpPr>
        <p:spPr>
          <a:xfrm>
            <a:off x="3059550" y="1777763"/>
            <a:ext cx="30468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session.service.provider.ts</a:t>
            </a:r>
            <a:br>
              <a:rPr b="1" lang="en"/>
            </a:br>
            <a:endParaRPr b="1"/>
          </a:p>
        </p:txBody>
      </p:sp>
      <p:pic>
        <p:nvPicPr>
          <p:cNvPr id="396" name="Google Shape;396;p62"/>
          <p:cNvPicPr preferRelativeResize="0"/>
          <p:nvPr/>
        </p:nvPicPr>
        <p:blipFill>
          <a:blip r:embed="rId3">
            <a:alphaModFix/>
          </a:blip>
          <a:stretch>
            <a:fillRect/>
          </a:stretch>
        </p:blipFill>
        <p:spPr>
          <a:xfrm>
            <a:off x="964237" y="2279500"/>
            <a:ext cx="7215525" cy="2641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Upgrading AngularJS Components</a:t>
            </a:r>
            <a:endParaRPr/>
          </a:p>
        </p:txBody>
      </p:sp>
      <p:sp>
        <p:nvSpPr>
          <p:cNvPr id="402" name="Google Shape;402;p6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3" name="Google Shape;403;p63"/>
          <p:cNvSpPr txBox="1"/>
          <p:nvPr/>
        </p:nvSpPr>
        <p:spPr>
          <a:xfrm>
            <a:off x="3208650" y="1771050"/>
            <a:ext cx="27267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session-display.wrapper.ts</a:t>
            </a:r>
            <a:br>
              <a:rPr b="1" lang="en"/>
            </a:br>
            <a:endParaRPr b="1"/>
          </a:p>
        </p:txBody>
      </p:sp>
      <p:pic>
        <p:nvPicPr>
          <p:cNvPr id="404" name="Google Shape;404;p63"/>
          <p:cNvPicPr preferRelativeResize="0"/>
          <p:nvPr/>
        </p:nvPicPr>
        <p:blipFill>
          <a:blip r:embed="rId3">
            <a:alphaModFix/>
          </a:blip>
          <a:stretch>
            <a:fillRect/>
          </a:stretch>
        </p:blipFill>
        <p:spPr>
          <a:xfrm>
            <a:off x="460950" y="2312429"/>
            <a:ext cx="8222101" cy="25388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33" name="Google Shape;133;p28"/>
          <p:cNvSpPr txBox="1"/>
          <p:nvPr>
            <p:ph idx="1" type="body"/>
          </p:nvPr>
        </p:nvSpPr>
        <p:spPr>
          <a:xfrm>
            <a:off x="57325" y="1766675"/>
            <a:ext cx="5449200" cy="33165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AngularJS (</a:t>
            </a:r>
            <a:r>
              <a:rPr lang="en" sz="1900"/>
              <a:t>formerly</a:t>
            </a:r>
            <a:r>
              <a:rPr lang="en" sz="1900"/>
              <a:t> Angular 1) and Angular 7 are essentially different frameworks</a:t>
            </a:r>
            <a:endParaRPr sz="1900"/>
          </a:p>
          <a:p>
            <a:pPr indent="-349250" lvl="0" marL="457200" rtl="0" algn="l">
              <a:spcBef>
                <a:spcPts val="0"/>
              </a:spcBef>
              <a:spcAft>
                <a:spcPts val="0"/>
              </a:spcAft>
              <a:buSzPts val="1900"/>
              <a:buChar char="●"/>
            </a:pPr>
            <a:r>
              <a:rPr lang="en" sz="1900"/>
              <a:t>Angular 2 through 7 are different versions of the same new framework</a:t>
            </a:r>
            <a:endParaRPr sz="1900"/>
          </a:p>
          <a:p>
            <a:pPr indent="-349250" lvl="0" marL="457200" rtl="0" algn="l">
              <a:spcBef>
                <a:spcPts val="0"/>
              </a:spcBef>
              <a:spcAft>
                <a:spcPts val="0"/>
              </a:spcAft>
              <a:buSzPts val="1900"/>
              <a:buChar char="●"/>
            </a:pPr>
            <a:r>
              <a:rPr lang="en" sz="1900"/>
              <a:t>Migration process involves running both frameworks side-by-side (hybrid app)</a:t>
            </a:r>
            <a:endParaRPr sz="1900"/>
          </a:p>
          <a:p>
            <a:pPr indent="-349250" lvl="0" marL="457200" rtl="0" algn="l">
              <a:spcBef>
                <a:spcPts val="0"/>
              </a:spcBef>
              <a:spcAft>
                <a:spcPts val="0"/>
              </a:spcAft>
              <a:buSzPts val="1900"/>
              <a:buChar char="●"/>
            </a:pPr>
            <a:r>
              <a:rPr lang="en" sz="1900"/>
              <a:t>AngularJS and Angular 7 components/services can interoperate via ngUpgrade library</a:t>
            </a:r>
            <a:endParaRPr sz="1900"/>
          </a:p>
          <a:p>
            <a:pPr indent="0" lvl="0" marL="0" rtl="0" algn="l">
              <a:spcBef>
                <a:spcPts val="1600"/>
              </a:spcBef>
              <a:spcAft>
                <a:spcPts val="1600"/>
              </a:spcAft>
              <a:buNone/>
            </a:pPr>
            <a:r>
              <a:t/>
            </a:r>
            <a:endParaRPr sz="1900"/>
          </a:p>
        </p:txBody>
      </p:sp>
      <p:pic>
        <p:nvPicPr>
          <p:cNvPr id="134" name="Google Shape;134;p28"/>
          <p:cNvPicPr preferRelativeResize="0"/>
          <p:nvPr/>
        </p:nvPicPr>
        <p:blipFill>
          <a:blip r:embed="rId3">
            <a:alphaModFix/>
          </a:blip>
          <a:stretch>
            <a:fillRect/>
          </a:stretch>
        </p:blipFill>
        <p:spPr>
          <a:xfrm>
            <a:off x="5582650" y="2319000"/>
            <a:ext cx="3410675" cy="2005475"/>
          </a:xfrm>
          <a:prstGeom prst="rect">
            <a:avLst/>
          </a:prstGeom>
          <a:noFill/>
          <a:ln>
            <a:noFill/>
          </a:ln>
        </p:spPr>
      </p:pic>
      <p:sp>
        <p:nvSpPr>
          <p:cNvPr id="135" name="Google Shape;135;p2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Services</a:t>
            </a:r>
            <a:endParaRPr/>
          </a:p>
        </p:txBody>
      </p:sp>
      <p:sp>
        <p:nvSpPr>
          <p:cNvPr id="410" name="Google Shape;410;p6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411" name="Google Shape;411;p64"/>
          <p:cNvCxnSpPr/>
          <p:nvPr/>
        </p:nvCxnSpPr>
        <p:spPr>
          <a:xfrm>
            <a:off x="4479975" y="3333750"/>
            <a:ext cx="247800" cy="0"/>
          </a:xfrm>
          <a:prstGeom prst="straightConnector1">
            <a:avLst/>
          </a:prstGeom>
          <a:noFill/>
          <a:ln cap="flat" cmpd="sng" w="9525">
            <a:solidFill>
              <a:schemeClr val="dk2"/>
            </a:solidFill>
            <a:prstDash val="solid"/>
            <a:round/>
            <a:headEnd len="med" w="med" type="none"/>
            <a:tailEnd len="med" w="med" type="triangle"/>
          </a:ln>
        </p:spPr>
      </p:cxnSp>
      <p:sp>
        <p:nvSpPr>
          <p:cNvPr id="412" name="Google Shape;412;p64"/>
          <p:cNvSpPr txBox="1"/>
          <p:nvPr/>
        </p:nvSpPr>
        <p:spPr>
          <a:xfrm>
            <a:off x="1163175" y="1943300"/>
            <a:ext cx="2582100" cy="2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speaker.service.ts (ajs)</a:t>
            </a:r>
            <a:endParaRPr b="1"/>
          </a:p>
        </p:txBody>
      </p:sp>
      <p:sp>
        <p:nvSpPr>
          <p:cNvPr id="413" name="Google Shape;413;p64"/>
          <p:cNvSpPr txBox="1"/>
          <p:nvPr/>
        </p:nvSpPr>
        <p:spPr>
          <a:xfrm>
            <a:off x="5748975" y="1967150"/>
            <a:ext cx="27885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speaker.service.ts (ngx)</a:t>
            </a:r>
            <a:endParaRPr b="1"/>
          </a:p>
        </p:txBody>
      </p:sp>
      <p:pic>
        <p:nvPicPr>
          <p:cNvPr id="414" name="Google Shape;414;p64"/>
          <p:cNvPicPr preferRelativeResize="0"/>
          <p:nvPr/>
        </p:nvPicPr>
        <p:blipFill>
          <a:blip r:embed="rId3">
            <a:alphaModFix/>
          </a:blip>
          <a:stretch>
            <a:fillRect/>
          </a:stretch>
        </p:blipFill>
        <p:spPr>
          <a:xfrm>
            <a:off x="83850" y="2476375"/>
            <a:ext cx="4311225" cy="1893725"/>
          </a:xfrm>
          <a:prstGeom prst="rect">
            <a:avLst/>
          </a:prstGeom>
          <a:noFill/>
          <a:ln>
            <a:noFill/>
          </a:ln>
        </p:spPr>
      </p:pic>
      <p:pic>
        <p:nvPicPr>
          <p:cNvPr id="415" name="Google Shape;415;p64"/>
          <p:cNvPicPr preferRelativeResize="0"/>
          <p:nvPr/>
        </p:nvPicPr>
        <p:blipFill>
          <a:blip r:embed="rId4">
            <a:alphaModFix/>
          </a:blip>
          <a:stretch>
            <a:fillRect/>
          </a:stretch>
        </p:blipFill>
        <p:spPr>
          <a:xfrm>
            <a:off x="4791875" y="2461375"/>
            <a:ext cx="4251175" cy="2210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Services - Updating Module</a:t>
            </a:r>
            <a:endParaRPr/>
          </a:p>
        </p:txBody>
      </p:sp>
      <p:sp>
        <p:nvSpPr>
          <p:cNvPr id="421" name="Google Shape;421;p6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22" name="Google Shape;422;p65"/>
          <p:cNvSpPr txBox="1"/>
          <p:nvPr/>
        </p:nvSpPr>
        <p:spPr>
          <a:xfrm>
            <a:off x="3627000" y="1685125"/>
            <a:ext cx="1890000" cy="38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speaker.module.ts</a:t>
            </a:r>
            <a:endParaRPr b="1"/>
          </a:p>
        </p:txBody>
      </p:sp>
      <p:pic>
        <p:nvPicPr>
          <p:cNvPr id="423" name="Google Shape;423;p65"/>
          <p:cNvPicPr preferRelativeResize="0"/>
          <p:nvPr/>
        </p:nvPicPr>
        <p:blipFill>
          <a:blip r:embed="rId3">
            <a:alphaModFix/>
          </a:blip>
          <a:stretch>
            <a:fillRect/>
          </a:stretch>
        </p:blipFill>
        <p:spPr>
          <a:xfrm>
            <a:off x="2362200" y="2219725"/>
            <a:ext cx="4384147" cy="27713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Downgrading Angular 7 Components</a:t>
            </a:r>
            <a:endParaRPr/>
          </a:p>
        </p:txBody>
      </p:sp>
      <p:pic>
        <p:nvPicPr>
          <p:cNvPr id="429" name="Google Shape;429;p66"/>
          <p:cNvPicPr preferRelativeResize="0"/>
          <p:nvPr/>
        </p:nvPicPr>
        <p:blipFill>
          <a:blip r:embed="rId3">
            <a:alphaModFix/>
          </a:blip>
          <a:stretch>
            <a:fillRect/>
          </a:stretch>
        </p:blipFill>
        <p:spPr>
          <a:xfrm>
            <a:off x="955825" y="4467323"/>
            <a:ext cx="7232349" cy="549500"/>
          </a:xfrm>
          <a:prstGeom prst="rect">
            <a:avLst/>
          </a:prstGeom>
          <a:noFill/>
          <a:ln>
            <a:noFill/>
          </a:ln>
        </p:spPr>
      </p:pic>
      <p:sp>
        <p:nvSpPr>
          <p:cNvPr id="430" name="Google Shape;430;p66"/>
          <p:cNvSpPr txBox="1"/>
          <p:nvPr/>
        </p:nvSpPr>
        <p:spPr>
          <a:xfrm>
            <a:off x="3317850" y="1836025"/>
            <a:ext cx="25383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peaker.module.ajs.ts (ajs)</a:t>
            </a:r>
            <a:br>
              <a:rPr b="1" lang="en"/>
            </a:br>
            <a:endParaRPr b="1"/>
          </a:p>
        </p:txBody>
      </p:sp>
      <p:sp>
        <p:nvSpPr>
          <p:cNvPr id="431" name="Google Shape;431;p66"/>
          <p:cNvSpPr txBox="1"/>
          <p:nvPr/>
        </p:nvSpPr>
        <p:spPr>
          <a:xfrm>
            <a:off x="3039050" y="4019550"/>
            <a:ext cx="3315300" cy="3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speakers-page.component.html (ajs)</a:t>
            </a:r>
            <a:endParaRPr b="1"/>
          </a:p>
        </p:txBody>
      </p:sp>
      <p:sp>
        <p:nvSpPr>
          <p:cNvPr id="432" name="Google Shape;432;p6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33" name="Google Shape;433;p66"/>
          <p:cNvPicPr preferRelativeResize="0"/>
          <p:nvPr/>
        </p:nvPicPr>
        <p:blipFill>
          <a:blip r:embed="rId4">
            <a:alphaModFix/>
          </a:blip>
          <a:stretch>
            <a:fillRect/>
          </a:stretch>
        </p:blipFill>
        <p:spPr>
          <a:xfrm>
            <a:off x="606370" y="2292925"/>
            <a:ext cx="7931259" cy="1498025"/>
          </a:xfrm>
          <a:prstGeom prst="rect">
            <a:avLst/>
          </a:prstGeom>
          <a:noFill/>
          <a:ln>
            <a:noFill/>
          </a:ln>
        </p:spPr>
      </p:pic>
      <p:cxnSp>
        <p:nvCxnSpPr>
          <p:cNvPr id="434" name="Google Shape;434;p66"/>
          <p:cNvCxnSpPr/>
          <p:nvPr/>
        </p:nvCxnSpPr>
        <p:spPr>
          <a:xfrm flipH="1" rot="10800000">
            <a:off x="268875" y="3974500"/>
            <a:ext cx="8568600" cy="23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Downgrading Angular 7 Services</a:t>
            </a:r>
            <a:endParaRPr/>
          </a:p>
        </p:txBody>
      </p:sp>
      <p:pic>
        <p:nvPicPr>
          <p:cNvPr id="440" name="Google Shape;440;p67"/>
          <p:cNvPicPr preferRelativeResize="0"/>
          <p:nvPr/>
        </p:nvPicPr>
        <p:blipFill>
          <a:blip r:embed="rId3">
            <a:alphaModFix/>
          </a:blip>
          <a:stretch>
            <a:fillRect/>
          </a:stretch>
        </p:blipFill>
        <p:spPr>
          <a:xfrm>
            <a:off x="1129687" y="4314668"/>
            <a:ext cx="6884626" cy="730857"/>
          </a:xfrm>
          <a:prstGeom prst="rect">
            <a:avLst/>
          </a:prstGeom>
          <a:noFill/>
          <a:ln>
            <a:noFill/>
          </a:ln>
        </p:spPr>
      </p:pic>
      <p:sp>
        <p:nvSpPr>
          <p:cNvPr id="441" name="Google Shape;441;p67"/>
          <p:cNvSpPr txBox="1"/>
          <p:nvPr/>
        </p:nvSpPr>
        <p:spPr>
          <a:xfrm>
            <a:off x="3151800" y="1716325"/>
            <a:ext cx="28404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peaker.module.ajs.ts (ajs)</a:t>
            </a:r>
            <a:endParaRPr b="1"/>
          </a:p>
        </p:txBody>
      </p:sp>
      <p:sp>
        <p:nvSpPr>
          <p:cNvPr id="442" name="Google Shape;442;p67"/>
          <p:cNvSpPr txBox="1"/>
          <p:nvPr/>
        </p:nvSpPr>
        <p:spPr>
          <a:xfrm>
            <a:off x="3035150" y="3947025"/>
            <a:ext cx="3243000" cy="2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speakers-page.component.ts (ajs)</a:t>
            </a:r>
            <a:endParaRPr b="1"/>
          </a:p>
        </p:txBody>
      </p:sp>
      <p:sp>
        <p:nvSpPr>
          <p:cNvPr id="443" name="Google Shape;443;p6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444" name="Google Shape;444;p67"/>
          <p:cNvPicPr preferRelativeResize="0"/>
          <p:nvPr/>
        </p:nvPicPr>
        <p:blipFill>
          <a:blip r:embed="rId4">
            <a:alphaModFix/>
          </a:blip>
          <a:stretch>
            <a:fillRect/>
          </a:stretch>
        </p:blipFill>
        <p:spPr>
          <a:xfrm>
            <a:off x="1001114" y="2137225"/>
            <a:ext cx="7141771" cy="1733601"/>
          </a:xfrm>
          <a:prstGeom prst="rect">
            <a:avLst/>
          </a:prstGeom>
          <a:noFill/>
          <a:ln>
            <a:noFill/>
          </a:ln>
        </p:spPr>
      </p:pic>
      <p:cxnSp>
        <p:nvCxnSpPr>
          <p:cNvPr id="445" name="Google Shape;445;p67"/>
          <p:cNvCxnSpPr/>
          <p:nvPr/>
        </p:nvCxnSpPr>
        <p:spPr>
          <a:xfrm>
            <a:off x="233800" y="4003975"/>
            <a:ext cx="8673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Attribute Directives</a:t>
            </a:r>
            <a:endParaRPr/>
          </a:p>
        </p:txBody>
      </p:sp>
      <p:pic>
        <p:nvPicPr>
          <p:cNvPr id="451" name="Google Shape;451;p68"/>
          <p:cNvPicPr preferRelativeResize="0"/>
          <p:nvPr/>
        </p:nvPicPr>
        <p:blipFill>
          <a:blip r:embed="rId3">
            <a:alphaModFix/>
          </a:blip>
          <a:stretch>
            <a:fillRect/>
          </a:stretch>
        </p:blipFill>
        <p:spPr>
          <a:xfrm>
            <a:off x="152400" y="2471250"/>
            <a:ext cx="4051226" cy="2334600"/>
          </a:xfrm>
          <a:prstGeom prst="rect">
            <a:avLst/>
          </a:prstGeom>
          <a:noFill/>
          <a:ln>
            <a:noFill/>
          </a:ln>
        </p:spPr>
      </p:pic>
      <p:pic>
        <p:nvPicPr>
          <p:cNvPr id="452" name="Google Shape;452;p68"/>
          <p:cNvPicPr preferRelativeResize="0"/>
          <p:nvPr/>
        </p:nvPicPr>
        <p:blipFill>
          <a:blip r:embed="rId4">
            <a:alphaModFix/>
          </a:blip>
          <a:stretch>
            <a:fillRect/>
          </a:stretch>
        </p:blipFill>
        <p:spPr>
          <a:xfrm>
            <a:off x="4586072" y="2435537"/>
            <a:ext cx="4405529" cy="2406026"/>
          </a:xfrm>
          <a:prstGeom prst="rect">
            <a:avLst/>
          </a:prstGeom>
          <a:noFill/>
          <a:ln>
            <a:noFill/>
          </a:ln>
        </p:spPr>
      </p:pic>
      <p:cxnSp>
        <p:nvCxnSpPr>
          <p:cNvPr id="453" name="Google Shape;453;p68"/>
          <p:cNvCxnSpPr/>
          <p:nvPr/>
        </p:nvCxnSpPr>
        <p:spPr>
          <a:xfrm flipH="1" rot="10800000">
            <a:off x="4224275" y="3633450"/>
            <a:ext cx="309900" cy="10200"/>
          </a:xfrm>
          <a:prstGeom prst="straightConnector1">
            <a:avLst/>
          </a:prstGeom>
          <a:noFill/>
          <a:ln cap="flat" cmpd="sng" w="9525">
            <a:solidFill>
              <a:schemeClr val="dk2"/>
            </a:solidFill>
            <a:prstDash val="solid"/>
            <a:round/>
            <a:headEnd len="med" w="med" type="none"/>
            <a:tailEnd len="med" w="med" type="triangle"/>
          </a:ln>
        </p:spPr>
      </p:cxnSp>
      <p:sp>
        <p:nvSpPr>
          <p:cNvPr id="454" name="Google Shape;454;p68"/>
          <p:cNvSpPr txBox="1"/>
          <p:nvPr/>
        </p:nvSpPr>
        <p:spPr>
          <a:xfrm>
            <a:off x="423450" y="1851750"/>
            <a:ext cx="35529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show-session-details.directive.ts (ajs)</a:t>
            </a:r>
            <a:endParaRPr b="1"/>
          </a:p>
        </p:txBody>
      </p:sp>
      <p:sp>
        <p:nvSpPr>
          <p:cNvPr id="455" name="Google Shape;455;p68"/>
          <p:cNvSpPr txBox="1"/>
          <p:nvPr/>
        </p:nvSpPr>
        <p:spPr>
          <a:xfrm>
            <a:off x="5160250" y="1858175"/>
            <a:ext cx="36666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show-session-details.directive.ts (ngx)</a:t>
            </a:r>
            <a:endParaRPr b="1"/>
          </a:p>
          <a:p>
            <a:pPr indent="0" lvl="0" marL="0" rtl="0" algn="l">
              <a:spcBef>
                <a:spcPts val="0"/>
              </a:spcBef>
              <a:spcAft>
                <a:spcPts val="0"/>
              </a:spcAft>
              <a:buNone/>
            </a:pPr>
            <a:r>
              <a:t/>
            </a:r>
            <a:endParaRPr b="1"/>
          </a:p>
        </p:txBody>
      </p:sp>
      <p:sp>
        <p:nvSpPr>
          <p:cNvPr id="456" name="Google Shape;456;p6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Filters to Pipes</a:t>
            </a:r>
            <a:endParaRPr/>
          </a:p>
        </p:txBody>
      </p:sp>
      <p:pic>
        <p:nvPicPr>
          <p:cNvPr id="462" name="Google Shape;462;p69"/>
          <p:cNvPicPr preferRelativeResize="0"/>
          <p:nvPr/>
        </p:nvPicPr>
        <p:blipFill>
          <a:blip r:embed="rId3">
            <a:alphaModFix/>
          </a:blip>
          <a:stretch>
            <a:fillRect/>
          </a:stretch>
        </p:blipFill>
        <p:spPr>
          <a:xfrm>
            <a:off x="4563100" y="2552700"/>
            <a:ext cx="4371575" cy="2019300"/>
          </a:xfrm>
          <a:prstGeom prst="rect">
            <a:avLst/>
          </a:prstGeom>
          <a:noFill/>
          <a:ln>
            <a:noFill/>
          </a:ln>
        </p:spPr>
      </p:pic>
      <p:pic>
        <p:nvPicPr>
          <p:cNvPr id="463" name="Google Shape;463;p69"/>
          <p:cNvPicPr preferRelativeResize="0"/>
          <p:nvPr/>
        </p:nvPicPr>
        <p:blipFill>
          <a:blip r:embed="rId4">
            <a:alphaModFix/>
          </a:blip>
          <a:stretch>
            <a:fillRect/>
          </a:stretch>
        </p:blipFill>
        <p:spPr>
          <a:xfrm>
            <a:off x="313750" y="2501400"/>
            <a:ext cx="3338575" cy="2121900"/>
          </a:xfrm>
          <a:prstGeom prst="rect">
            <a:avLst/>
          </a:prstGeom>
          <a:noFill/>
          <a:ln>
            <a:noFill/>
          </a:ln>
        </p:spPr>
      </p:pic>
      <p:cxnSp>
        <p:nvCxnSpPr>
          <p:cNvPr id="464" name="Google Shape;464;p69"/>
          <p:cNvCxnSpPr/>
          <p:nvPr/>
        </p:nvCxnSpPr>
        <p:spPr>
          <a:xfrm>
            <a:off x="3877025" y="3562350"/>
            <a:ext cx="526800" cy="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69"/>
          <p:cNvSpPr txBox="1"/>
          <p:nvPr/>
        </p:nvSpPr>
        <p:spPr>
          <a:xfrm>
            <a:off x="733325" y="1920150"/>
            <a:ext cx="2530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highlight-name.filter.ts (ajs)</a:t>
            </a:r>
            <a:endParaRPr b="1"/>
          </a:p>
        </p:txBody>
      </p:sp>
      <p:sp>
        <p:nvSpPr>
          <p:cNvPr id="466" name="Google Shape;466;p69"/>
          <p:cNvSpPr txBox="1"/>
          <p:nvPr/>
        </p:nvSpPr>
        <p:spPr>
          <a:xfrm>
            <a:off x="5565575" y="1920150"/>
            <a:ext cx="2633700" cy="3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highlight-name.pipe.ts (ngx)</a:t>
            </a:r>
            <a:endParaRPr b="1"/>
          </a:p>
        </p:txBody>
      </p:sp>
      <p:sp>
        <p:nvSpPr>
          <p:cNvPr id="467" name="Google Shape;467;p6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HTTP Interceptors</a:t>
            </a:r>
            <a:endParaRPr/>
          </a:p>
        </p:txBody>
      </p:sp>
      <p:pic>
        <p:nvPicPr>
          <p:cNvPr id="473" name="Google Shape;473;p70"/>
          <p:cNvPicPr preferRelativeResize="0"/>
          <p:nvPr/>
        </p:nvPicPr>
        <p:blipFill>
          <a:blip r:embed="rId3">
            <a:alphaModFix/>
          </a:blip>
          <a:stretch>
            <a:fillRect/>
          </a:stretch>
        </p:blipFill>
        <p:spPr>
          <a:xfrm>
            <a:off x="76200" y="2992812"/>
            <a:ext cx="3896299" cy="1291475"/>
          </a:xfrm>
          <a:prstGeom prst="rect">
            <a:avLst/>
          </a:prstGeom>
          <a:noFill/>
          <a:ln>
            <a:noFill/>
          </a:ln>
        </p:spPr>
      </p:pic>
      <p:pic>
        <p:nvPicPr>
          <p:cNvPr id="474" name="Google Shape;474;p70"/>
          <p:cNvPicPr preferRelativeResize="0"/>
          <p:nvPr/>
        </p:nvPicPr>
        <p:blipFill>
          <a:blip r:embed="rId4">
            <a:alphaModFix/>
          </a:blip>
          <a:stretch>
            <a:fillRect/>
          </a:stretch>
        </p:blipFill>
        <p:spPr>
          <a:xfrm>
            <a:off x="4490300" y="2239881"/>
            <a:ext cx="4501302" cy="2797339"/>
          </a:xfrm>
          <a:prstGeom prst="rect">
            <a:avLst/>
          </a:prstGeom>
          <a:noFill/>
          <a:ln>
            <a:noFill/>
          </a:ln>
        </p:spPr>
      </p:pic>
      <p:cxnSp>
        <p:nvCxnSpPr>
          <p:cNvPr id="475" name="Google Shape;475;p70"/>
          <p:cNvCxnSpPr/>
          <p:nvPr/>
        </p:nvCxnSpPr>
        <p:spPr>
          <a:xfrm flipH="1" rot="10800000">
            <a:off x="4110675" y="3633450"/>
            <a:ext cx="237600" cy="10200"/>
          </a:xfrm>
          <a:prstGeom prst="straightConnector1">
            <a:avLst/>
          </a:prstGeom>
          <a:noFill/>
          <a:ln cap="flat" cmpd="sng" w="9525">
            <a:solidFill>
              <a:schemeClr val="dk2"/>
            </a:solidFill>
            <a:prstDash val="solid"/>
            <a:round/>
            <a:headEnd len="med" w="med" type="none"/>
            <a:tailEnd len="med" w="med" type="triangle"/>
          </a:ln>
        </p:spPr>
      </p:cxnSp>
      <p:sp>
        <p:nvSpPr>
          <p:cNvPr id="476" name="Google Shape;476;p70"/>
          <p:cNvSpPr txBox="1"/>
          <p:nvPr/>
        </p:nvSpPr>
        <p:spPr>
          <a:xfrm>
            <a:off x="846850" y="2239875"/>
            <a:ext cx="23550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logger.interceptor.ts (ajs)</a:t>
            </a:r>
            <a:endParaRPr b="1"/>
          </a:p>
        </p:txBody>
      </p:sp>
      <p:sp>
        <p:nvSpPr>
          <p:cNvPr id="477" name="Google Shape;477;p70"/>
          <p:cNvSpPr txBox="1"/>
          <p:nvPr/>
        </p:nvSpPr>
        <p:spPr>
          <a:xfrm>
            <a:off x="5434450" y="1764075"/>
            <a:ext cx="2613000" cy="4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logger.interceptor.ts (ngx)</a:t>
            </a:r>
            <a:endParaRPr b="1"/>
          </a:p>
        </p:txBody>
      </p:sp>
      <p:sp>
        <p:nvSpPr>
          <p:cNvPr id="478" name="Google Shape;478;p7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Migrating HTTP Interceptors - Updating Module</a:t>
            </a:r>
            <a:endParaRPr/>
          </a:p>
        </p:txBody>
      </p:sp>
      <p:sp>
        <p:nvSpPr>
          <p:cNvPr id="484" name="Google Shape;484;p7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85" name="Google Shape;485;p71"/>
          <p:cNvSpPr txBox="1"/>
          <p:nvPr/>
        </p:nvSpPr>
        <p:spPr>
          <a:xfrm>
            <a:off x="406750" y="3427625"/>
            <a:ext cx="2055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core.module.ts</a:t>
            </a:r>
            <a:endParaRPr b="1"/>
          </a:p>
          <a:p>
            <a:pPr indent="0" lvl="0" marL="0" rtl="0" algn="l">
              <a:spcBef>
                <a:spcPts val="0"/>
              </a:spcBef>
              <a:spcAft>
                <a:spcPts val="0"/>
              </a:spcAft>
              <a:buNone/>
            </a:pPr>
            <a:r>
              <a:t/>
            </a:r>
            <a:endParaRPr b="1"/>
          </a:p>
        </p:txBody>
      </p:sp>
      <p:pic>
        <p:nvPicPr>
          <p:cNvPr id="486" name="Google Shape;486;p71"/>
          <p:cNvPicPr preferRelativeResize="0"/>
          <p:nvPr/>
        </p:nvPicPr>
        <p:blipFill>
          <a:blip r:embed="rId3">
            <a:alphaModFix/>
          </a:blip>
          <a:stretch>
            <a:fillRect/>
          </a:stretch>
        </p:blipFill>
        <p:spPr>
          <a:xfrm>
            <a:off x="2081050" y="1963625"/>
            <a:ext cx="5686971" cy="28843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7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Unit Testing</a:t>
            </a:r>
            <a:endParaRPr/>
          </a:p>
        </p:txBody>
      </p:sp>
      <p:sp>
        <p:nvSpPr>
          <p:cNvPr id="492" name="Google Shape;492;p7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Mock Angular 7 components/services in AngularJS tests</a:t>
            </a:r>
            <a:endParaRPr/>
          </a:p>
          <a:p>
            <a:pPr indent="-342900" lvl="0" marL="457200" rtl="0" algn="l">
              <a:spcBef>
                <a:spcPts val="0"/>
              </a:spcBef>
              <a:spcAft>
                <a:spcPts val="0"/>
              </a:spcAft>
              <a:buSzPts val="1800"/>
              <a:buChar char="●"/>
            </a:pPr>
            <a:r>
              <a:rPr lang="en"/>
              <a:t>Mock AngularJS components/services in Angular 7 tests</a:t>
            </a:r>
            <a:endParaRPr/>
          </a:p>
          <a:p>
            <a:pPr indent="-342900" lvl="0" marL="457200" rtl="0" algn="l">
              <a:spcBef>
                <a:spcPts val="0"/>
              </a:spcBef>
              <a:spcAft>
                <a:spcPts val="0"/>
              </a:spcAft>
              <a:buSzPts val="1800"/>
              <a:buChar char="●"/>
            </a:pPr>
            <a:r>
              <a:rPr lang="en"/>
              <a:t>Or use: </a:t>
            </a:r>
            <a:r>
              <a:rPr lang="en" u="sng">
                <a:solidFill>
                  <a:schemeClr val="hlink"/>
                </a:solidFill>
                <a:hlinkClick r:id="rId3"/>
              </a:rPr>
              <a:t>https://github.com/angular/angular/pull/16848</a:t>
            </a:r>
            <a:endParaRPr/>
          </a:p>
          <a:p>
            <a:pPr indent="-342900" lvl="1" marL="914400" rtl="0" algn="l">
              <a:spcBef>
                <a:spcPts val="0"/>
              </a:spcBef>
              <a:spcAft>
                <a:spcPts val="0"/>
              </a:spcAft>
              <a:buSzPts val="1800"/>
              <a:buChar char="○"/>
            </a:pPr>
            <a:r>
              <a:rPr lang="en" sz="1800"/>
              <a:t>createAngularJSTestingModule</a:t>
            </a:r>
            <a:endParaRPr sz="1800"/>
          </a:p>
          <a:p>
            <a:pPr indent="-342900" lvl="1" marL="914400" rtl="0" algn="l">
              <a:spcBef>
                <a:spcPts val="0"/>
              </a:spcBef>
              <a:spcAft>
                <a:spcPts val="0"/>
              </a:spcAft>
              <a:buSzPts val="1800"/>
              <a:buChar char="○"/>
            </a:pPr>
            <a:r>
              <a:rPr lang="en" sz="1800"/>
              <a:t>createAngularTestingModule</a:t>
            </a:r>
            <a:endParaRPr sz="1800"/>
          </a:p>
        </p:txBody>
      </p:sp>
      <p:sp>
        <p:nvSpPr>
          <p:cNvPr id="493" name="Google Shape;493;p7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7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3 - Removing AngularJS</a:t>
            </a:r>
            <a:endParaRPr/>
          </a:p>
        </p:txBody>
      </p:sp>
      <p:sp>
        <p:nvSpPr>
          <p:cNvPr id="499" name="Google Shape;499;p7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 Angular CLI</a:t>
            </a:r>
            <a:endParaRPr/>
          </a:p>
        </p:txBody>
      </p:sp>
      <p:sp>
        <p:nvSpPr>
          <p:cNvPr id="141" name="Google Shape;141;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Angular 2 also introduced Angular CLI</a:t>
            </a:r>
            <a:endParaRPr/>
          </a:p>
          <a:p>
            <a:pPr indent="-342900" lvl="1" marL="914400" rtl="0" algn="l">
              <a:spcBef>
                <a:spcPts val="0"/>
              </a:spcBef>
              <a:spcAft>
                <a:spcPts val="0"/>
              </a:spcAft>
              <a:buSzPts val="1800"/>
              <a:buChar char="○"/>
            </a:pPr>
            <a:r>
              <a:rPr lang="en" sz="1800"/>
              <a:t>Code Generation/Scaffolding</a:t>
            </a:r>
            <a:endParaRPr sz="1800"/>
          </a:p>
          <a:p>
            <a:pPr indent="-342900" lvl="1" marL="914400" rtl="0" algn="l">
              <a:spcBef>
                <a:spcPts val="0"/>
              </a:spcBef>
              <a:spcAft>
                <a:spcPts val="0"/>
              </a:spcAft>
              <a:buSzPts val="1800"/>
              <a:buChar char="○"/>
            </a:pPr>
            <a:r>
              <a:rPr lang="en" sz="1800"/>
              <a:t>Builds + Bundles app</a:t>
            </a:r>
            <a:endParaRPr sz="1800"/>
          </a:p>
          <a:p>
            <a:pPr indent="-342900" lvl="1" marL="914400" rtl="0" algn="l">
              <a:spcBef>
                <a:spcPts val="0"/>
              </a:spcBef>
              <a:spcAft>
                <a:spcPts val="0"/>
              </a:spcAft>
              <a:buSzPts val="1800"/>
              <a:buChar char="○"/>
            </a:pPr>
            <a:r>
              <a:rPr lang="en" sz="1800"/>
              <a:t>JS/CSS/HTML optimization, AOT compilation</a:t>
            </a:r>
            <a:endParaRPr sz="1800"/>
          </a:p>
          <a:p>
            <a:pPr indent="-342900" lvl="1" marL="914400" rtl="0" algn="l">
              <a:spcBef>
                <a:spcPts val="0"/>
              </a:spcBef>
              <a:spcAft>
                <a:spcPts val="0"/>
              </a:spcAft>
              <a:buSzPts val="1800"/>
              <a:buChar char="○"/>
            </a:pPr>
            <a:r>
              <a:rPr lang="en" sz="1800"/>
              <a:t>Development server</a:t>
            </a:r>
            <a:endParaRPr sz="1800"/>
          </a:p>
          <a:p>
            <a:pPr indent="-342900" lvl="1" marL="914400" rtl="0" algn="l">
              <a:spcBef>
                <a:spcPts val="0"/>
              </a:spcBef>
              <a:spcAft>
                <a:spcPts val="0"/>
              </a:spcAft>
              <a:buSzPts val="1800"/>
              <a:buChar char="○"/>
            </a:pPr>
            <a:r>
              <a:rPr lang="en" sz="1800"/>
              <a:t>Unit + E2E testing, linting</a:t>
            </a:r>
            <a:endParaRPr sz="1800"/>
          </a:p>
          <a:p>
            <a:pPr indent="-342900" lvl="0" marL="457200" rtl="0" algn="l">
              <a:spcBef>
                <a:spcPts val="0"/>
              </a:spcBef>
              <a:spcAft>
                <a:spcPts val="0"/>
              </a:spcAft>
              <a:buSzPts val="1800"/>
              <a:buChar char="●"/>
            </a:pPr>
            <a:r>
              <a:rPr lang="en"/>
              <a:t>Minimal configuration with settings in angular.json, customizable with Angular Builders (Angular 6+)</a:t>
            </a:r>
            <a:endParaRPr sz="1800"/>
          </a:p>
        </p:txBody>
      </p:sp>
      <p:sp>
        <p:nvSpPr>
          <p:cNvPr id="142" name="Google Shape;142;p2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Cleanup Leftover Files</a:t>
            </a:r>
            <a:endParaRPr/>
          </a:p>
        </p:txBody>
      </p:sp>
      <p:sp>
        <p:nvSpPr>
          <p:cNvPr id="505" name="Google Shape;505;p7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Delete any leftover AngularJS files like modules, attribute directives, filters or interceptors</a:t>
            </a:r>
            <a:endParaRPr/>
          </a:p>
          <a:p>
            <a:pPr indent="-342900" lvl="0" marL="457200" rtl="0" algn="l">
              <a:spcBef>
                <a:spcPts val="0"/>
              </a:spcBef>
              <a:spcAft>
                <a:spcPts val="0"/>
              </a:spcAft>
              <a:buSzPts val="1800"/>
              <a:buChar char="●"/>
            </a:pPr>
            <a:r>
              <a:rPr lang="en"/>
              <a:t>Delete any leftover component wrapper or service provider files for downgrading</a:t>
            </a:r>
            <a:endParaRPr/>
          </a:p>
        </p:txBody>
      </p:sp>
      <p:sp>
        <p:nvSpPr>
          <p:cNvPr id="506" name="Google Shape;506;p7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package.json</a:t>
            </a:r>
            <a:endParaRPr/>
          </a:p>
        </p:txBody>
      </p:sp>
      <p:sp>
        <p:nvSpPr>
          <p:cNvPr id="512" name="Google Shape;512;p75"/>
          <p:cNvSpPr txBox="1"/>
          <p:nvPr>
            <p:ph idx="1" type="body"/>
          </p:nvPr>
        </p:nvSpPr>
        <p:spPr>
          <a:xfrm>
            <a:off x="471900" y="1919075"/>
            <a:ext cx="8222100" cy="2994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Uninstall dependencies</a:t>
            </a:r>
            <a:endParaRPr/>
          </a:p>
          <a:p>
            <a:pPr indent="-342900" lvl="1" marL="914400" rtl="0" algn="l">
              <a:spcBef>
                <a:spcPts val="0"/>
              </a:spcBef>
              <a:spcAft>
                <a:spcPts val="0"/>
              </a:spcAft>
              <a:buSzPts val="1800"/>
              <a:buChar char="○"/>
            </a:pPr>
            <a:r>
              <a:rPr lang="en" sz="1800"/>
              <a:t>angular</a:t>
            </a:r>
            <a:endParaRPr sz="1800"/>
          </a:p>
          <a:p>
            <a:pPr indent="-342900" lvl="1" marL="914400" rtl="0" algn="l">
              <a:spcBef>
                <a:spcPts val="0"/>
              </a:spcBef>
              <a:spcAft>
                <a:spcPts val="0"/>
              </a:spcAft>
              <a:buSzPts val="1800"/>
              <a:buChar char="○"/>
            </a:pPr>
            <a:r>
              <a:rPr lang="en" sz="1800"/>
              <a:t>any other AngularJS modules like angular-sanitize</a:t>
            </a:r>
            <a:endParaRPr sz="1800"/>
          </a:p>
          <a:p>
            <a:pPr indent="-342900" lvl="1" marL="914400" rtl="0" algn="l">
              <a:spcBef>
                <a:spcPts val="0"/>
              </a:spcBef>
              <a:spcAft>
                <a:spcPts val="0"/>
              </a:spcAft>
              <a:buSzPts val="1800"/>
              <a:buChar char="○"/>
            </a:pPr>
            <a:r>
              <a:rPr lang="en" sz="1800"/>
              <a:t>@angular/upgrade</a:t>
            </a:r>
            <a:endParaRPr sz="1800"/>
          </a:p>
          <a:p>
            <a:pPr indent="-342900" lvl="1" marL="914400" rtl="0" algn="l">
              <a:spcBef>
                <a:spcPts val="0"/>
              </a:spcBef>
              <a:spcAft>
                <a:spcPts val="0"/>
              </a:spcAft>
              <a:buSzPts val="1800"/>
              <a:buChar char="○"/>
            </a:pPr>
            <a:r>
              <a:rPr lang="en" sz="1800"/>
              <a:t>@uirouter/angular-hybrid</a:t>
            </a:r>
            <a:endParaRPr sz="1800"/>
          </a:p>
          <a:p>
            <a:pPr indent="-342900" lvl="0" marL="457200" rtl="0" algn="l">
              <a:spcBef>
                <a:spcPts val="0"/>
              </a:spcBef>
              <a:spcAft>
                <a:spcPts val="0"/>
              </a:spcAft>
              <a:buSzPts val="1800"/>
              <a:buChar char="●"/>
            </a:pPr>
            <a:r>
              <a:rPr lang="en"/>
              <a:t>Install dependency @uirouter/angular</a:t>
            </a:r>
            <a:endParaRPr/>
          </a:p>
          <a:p>
            <a:pPr indent="-342900" lvl="0" marL="457200" rtl="0" algn="l">
              <a:spcBef>
                <a:spcPts val="0"/>
              </a:spcBef>
              <a:spcAft>
                <a:spcPts val="0"/>
              </a:spcAft>
              <a:buSzPts val="1800"/>
              <a:buChar char="●"/>
            </a:pPr>
            <a:r>
              <a:rPr lang="en"/>
              <a:t>Uninstall dev dependencies</a:t>
            </a:r>
            <a:endParaRPr/>
          </a:p>
          <a:p>
            <a:pPr indent="-342900" lvl="1" marL="914400" rtl="0" algn="l">
              <a:spcBef>
                <a:spcPts val="0"/>
              </a:spcBef>
              <a:spcAft>
                <a:spcPts val="0"/>
              </a:spcAft>
              <a:buSzPts val="1800"/>
              <a:buChar char="○"/>
            </a:pPr>
            <a:r>
              <a:rPr lang="en" sz="1800"/>
              <a:t>angular-mocks</a:t>
            </a:r>
            <a:endParaRPr sz="1800"/>
          </a:p>
          <a:p>
            <a:pPr indent="-342900" lvl="1" marL="914400" rtl="0" algn="l">
              <a:spcBef>
                <a:spcPts val="0"/>
              </a:spcBef>
              <a:spcAft>
                <a:spcPts val="0"/>
              </a:spcAft>
              <a:buSzPts val="1800"/>
              <a:buChar char="○"/>
            </a:pPr>
            <a:r>
              <a:rPr lang="en" sz="1800"/>
              <a:t>@types/angular</a:t>
            </a:r>
            <a:endParaRPr sz="1800"/>
          </a:p>
        </p:txBody>
      </p:sp>
      <p:sp>
        <p:nvSpPr>
          <p:cNvPr id="513" name="Google Shape;513;p7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7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t>
            </a:r>
            <a:r>
              <a:rPr lang="en"/>
              <a:t>App Root Component</a:t>
            </a:r>
            <a:endParaRPr/>
          </a:p>
        </p:txBody>
      </p:sp>
      <p:sp>
        <p:nvSpPr>
          <p:cNvPr id="519" name="Google Shape;519;p7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root component that will be entry point for the application</a:t>
            </a:r>
            <a:endParaRPr/>
          </a:p>
          <a:p>
            <a:pPr indent="-342900" lvl="0" marL="457200" rtl="0" algn="l">
              <a:spcBef>
                <a:spcPts val="0"/>
              </a:spcBef>
              <a:spcAft>
                <a:spcPts val="0"/>
              </a:spcAft>
              <a:buSzPts val="1800"/>
              <a:buChar char="●"/>
            </a:pPr>
            <a:r>
              <a:rPr lang="en"/>
              <a:t>Add to bootstrap array in root App module</a:t>
            </a:r>
            <a:endParaRPr/>
          </a:p>
          <a:p>
            <a:pPr indent="-342900" lvl="0" marL="457200" rtl="0" algn="l">
              <a:spcBef>
                <a:spcPts val="0"/>
              </a:spcBef>
              <a:spcAft>
                <a:spcPts val="0"/>
              </a:spcAft>
              <a:buSzPts val="1800"/>
              <a:buChar char="●"/>
            </a:pPr>
            <a:r>
              <a:rPr lang="en"/>
              <a:t>Move contents of index.html into app-root.component.html</a:t>
            </a:r>
            <a:endParaRPr/>
          </a:p>
          <a:p>
            <a:pPr indent="-342900" lvl="1" marL="914400" rtl="0" algn="l">
              <a:spcBef>
                <a:spcPts val="0"/>
              </a:spcBef>
              <a:spcAft>
                <a:spcPts val="0"/>
              </a:spcAft>
              <a:buSzPts val="1800"/>
              <a:buChar char="○"/>
            </a:pPr>
            <a:r>
              <a:rPr lang="en" sz="1800"/>
              <a:t>Put app-root component declaration in index.html</a:t>
            </a:r>
            <a:endParaRPr sz="1800"/>
          </a:p>
        </p:txBody>
      </p:sp>
      <p:sp>
        <p:nvSpPr>
          <p:cNvPr id="520" name="Google Shape;520;p7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Create App Root Component</a:t>
            </a:r>
            <a:endParaRPr/>
          </a:p>
        </p:txBody>
      </p:sp>
      <p:sp>
        <p:nvSpPr>
          <p:cNvPr id="526" name="Google Shape;526;p7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7" name="Google Shape;527;p77"/>
          <p:cNvSpPr txBox="1"/>
          <p:nvPr/>
        </p:nvSpPr>
        <p:spPr>
          <a:xfrm>
            <a:off x="303638" y="2243350"/>
            <a:ext cx="11466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index.html</a:t>
            </a:r>
            <a:endParaRPr b="1"/>
          </a:p>
        </p:txBody>
      </p:sp>
      <p:pic>
        <p:nvPicPr>
          <p:cNvPr id="528" name="Google Shape;528;p77"/>
          <p:cNvPicPr preferRelativeResize="0"/>
          <p:nvPr/>
        </p:nvPicPr>
        <p:blipFill>
          <a:blip r:embed="rId3">
            <a:alphaModFix/>
          </a:blip>
          <a:stretch>
            <a:fillRect/>
          </a:stretch>
        </p:blipFill>
        <p:spPr>
          <a:xfrm>
            <a:off x="2097725" y="1859376"/>
            <a:ext cx="4948549" cy="1971575"/>
          </a:xfrm>
          <a:prstGeom prst="rect">
            <a:avLst/>
          </a:prstGeom>
          <a:noFill/>
          <a:ln>
            <a:noFill/>
          </a:ln>
        </p:spPr>
      </p:pic>
      <p:pic>
        <p:nvPicPr>
          <p:cNvPr id="529" name="Google Shape;529;p77"/>
          <p:cNvPicPr preferRelativeResize="0"/>
          <p:nvPr/>
        </p:nvPicPr>
        <p:blipFill>
          <a:blip r:embed="rId4">
            <a:alphaModFix/>
          </a:blip>
          <a:stretch>
            <a:fillRect/>
          </a:stretch>
        </p:blipFill>
        <p:spPr>
          <a:xfrm>
            <a:off x="3176362" y="4147025"/>
            <a:ext cx="2791276" cy="868625"/>
          </a:xfrm>
          <a:prstGeom prst="rect">
            <a:avLst/>
          </a:prstGeom>
          <a:noFill/>
          <a:ln>
            <a:noFill/>
          </a:ln>
        </p:spPr>
      </p:pic>
      <p:sp>
        <p:nvSpPr>
          <p:cNvPr id="530" name="Google Shape;530;p77"/>
          <p:cNvSpPr txBox="1"/>
          <p:nvPr/>
        </p:nvSpPr>
        <p:spPr>
          <a:xfrm>
            <a:off x="405850" y="4308288"/>
            <a:ext cx="2547600" cy="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app.root.component.html</a:t>
            </a:r>
            <a:endParaRPr b="1"/>
          </a:p>
        </p:txBody>
      </p:sp>
      <p:cxnSp>
        <p:nvCxnSpPr>
          <p:cNvPr id="531" name="Google Shape;531;p77"/>
          <p:cNvCxnSpPr/>
          <p:nvPr/>
        </p:nvCxnSpPr>
        <p:spPr>
          <a:xfrm flipH="1" rot="10800000">
            <a:off x="268875" y="3939425"/>
            <a:ext cx="8638800" cy="35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4200"/>
              <a:t>src/app/app.module.ts</a:t>
            </a:r>
            <a:endParaRPr/>
          </a:p>
        </p:txBody>
      </p:sp>
      <p:sp>
        <p:nvSpPr>
          <p:cNvPr id="537" name="Google Shape;537;p7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cxnSp>
        <p:nvCxnSpPr>
          <p:cNvPr id="538" name="Google Shape;538;p78"/>
          <p:cNvCxnSpPr/>
          <p:nvPr/>
        </p:nvCxnSpPr>
        <p:spPr>
          <a:xfrm>
            <a:off x="4846725" y="3409950"/>
            <a:ext cx="237600" cy="0"/>
          </a:xfrm>
          <a:prstGeom prst="straightConnector1">
            <a:avLst/>
          </a:prstGeom>
          <a:noFill/>
          <a:ln cap="flat" cmpd="sng" w="9525">
            <a:solidFill>
              <a:schemeClr val="dk2"/>
            </a:solidFill>
            <a:prstDash val="solid"/>
            <a:round/>
            <a:headEnd len="med" w="med" type="none"/>
            <a:tailEnd len="med" w="med" type="triangle"/>
          </a:ln>
        </p:spPr>
      </p:cxnSp>
      <p:pic>
        <p:nvPicPr>
          <p:cNvPr id="539" name="Google Shape;539;p78"/>
          <p:cNvPicPr preferRelativeResize="0"/>
          <p:nvPr/>
        </p:nvPicPr>
        <p:blipFill>
          <a:blip r:embed="rId3">
            <a:alphaModFix/>
          </a:blip>
          <a:stretch>
            <a:fillRect/>
          </a:stretch>
        </p:blipFill>
        <p:spPr>
          <a:xfrm>
            <a:off x="5183250" y="2053900"/>
            <a:ext cx="3873274" cy="2493275"/>
          </a:xfrm>
          <a:prstGeom prst="rect">
            <a:avLst/>
          </a:prstGeom>
          <a:noFill/>
          <a:ln>
            <a:noFill/>
          </a:ln>
        </p:spPr>
      </p:pic>
      <p:pic>
        <p:nvPicPr>
          <p:cNvPr id="540" name="Google Shape;540;p78"/>
          <p:cNvPicPr preferRelativeResize="0"/>
          <p:nvPr/>
        </p:nvPicPr>
        <p:blipFill>
          <a:blip r:embed="rId4">
            <a:alphaModFix/>
          </a:blip>
          <a:stretch>
            <a:fillRect/>
          </a:stretch>
        </p:blipFill>
        <p:spPr>
          <a:xfrm>
            <a:off x="153550" y="2366250"/>
            <a:ext cx="4648700" cy="19792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9"/>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9"/>
          <p:cNvSpPr txBox="1"/>
          <p:nvPr/>
        </p:nvSpPr>
        <p:spPr>
          <a:xfrm>
            <a:off x="2791824" y="-66800"/>
            <a:ext cx="31047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src/main.ts</a:t>
            </a:r>
            <a:endParaRPr sz="4200">
              <a:solidFill>
                <a:schemeClr val="lt1"/>
              </a:solidFill>
              <a:latin typeface="Roboto"/>
              <a:ea typeface="Roboto"/>
              <a:cs typeface="Roboto"/>
              <a:sym typeface="Roboto"/>
            </a:endParaRPr>
          </a:p>
          <a:p>
            <a:pPr indent="0" lvl="0" marL="0" rtl="0" algn="l">
              <a:spcBef>
                <a:spcPts val="0"/>
              </a:spcBef>
              <a:spcAft>
                <a:spcPts val="0"/>
              </a:spcAft>
              <a:buNone/>
            </a:pPr>
            <a:r>
              <a:t/>
            </a:r>
            <a:endParaRPr sz="4200">
              <a:solidFill>
                <a:schemeClr val="lt1"/>
              </a:solidFill>
              <a:latin typeface="Roboto"/>
              <a:ea typeface="Roboto"/>
              <a:cs typeface="Roboto"/>
              <a:sym typeface="Roboto"/>
            </a:endParaRPr>
          </a:p>
        </p:txBody>
      </p:sp>
      <p:sp>
        <p:nvSpPr>
          <p:cNvPr id="547" name="Google Shape;547;p7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48" name="Google Shape;548;p79"/>
          <p:cNvPicPr preferRelativeResize="0"/>
          <p:nvPr/>
        </p:nvPicPr>
        <p:blipFill>
          <a:blip r:embed="rId3">
            <a:alphaModFix/>
          </a:blip>
          <a:stretch>
            <a:fillRect/>
          </a:stretch>
        </p:blipFill>
        <p:spPr>
          <a:xfrm>
            <a:off x="1881852" y="896825"/>
            <a:ext cx="5380297" cy="4094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0"/>
          <p:cNvSpPr/>
          <p:nvPr/>
        </p:nvSpPr>
        <p:spPr>
          <a:xfrm>
            <a:off x="0" y="-11275"/>
            <a:ext cx="9144000" cy="755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0"/>
          <p:cNvSpPr txBox="1"/>
          <p:nvPr/>
        </p:nvSpPr>
        <p:spPr>
          <a:xfrm>
            <a:off x="3172825" y="-66800"/>
            <a:ext cx="2671800" cy="64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lt1"/>
                </a:solidFill>
                <a:latin typeface="Roboto"/>
                <a:ea typeface="Roboto"/>
                <a:cs typeface="Roboto"/>
                <a:sym typeface="Roboto"/>
              </a:rPr>
              <a:t>src/test.ts</a:t>
            </a:r>
            <a:endParaRPr sz="4200">
              <a:solidFill>
                <a:schemeClr val="lt1"/>
              </a:solidFill>
              <a:latin typeface="Roboto"/>
              <a:ea typeface="Roboto"/>
              <a:cs typeface="Roboto"/>
              <a:sym typeface="Roboto"/>
            </a:endParaRPr>
          </a:p>
          <a:p>
            <a:pPr indent="0" lvl="0" marL="0" rtl="0" algn="l">
              <a:spcBef>
                <a:spcPts val="0"/>
              </a:spcBef>
              <a:spcAft>
                <a:spcPts val="0"/>
              </a:spcAft>
              <a:buNone/>
            </a:pPr>
            <a:r>
              <a:t/>
            </a:r>
            <a:endParaRPr sz="4200">
              <a:solidFill>
                <a:schemeClr val="lt1"/>
              </a:solidFill>
              <a:latin typeface="Roboto"/>
              <a:ea typeface="Roboto"/>
              <a:cs typeface="Roboto"/>
              <a:sym typeface="Roboto"/>
            </a:endParaRPr>
          </a:p>
        </p:txBody>
      </p:sp>
      <p:sp>
        <p:nvSpPr>
          <p:cNvPr id="555" name="Google Shape;555;p8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556" name="Google Shape;556;p80"/>
          <p:cNvPicPr preferRelativeResize="0"/>
          <p:nvPr/>
        </p:nvPicPr>
        <p:blipFill>
          <a:blip r:embed="rId3">
            <a:alphaModFix/>
          </a:blip>
          <a:stretch>
            <a:fillRect/>
          </a:stretch>
        </p:blipFill>
        <p:spPr>
          <a:xfrm>
            <a:off x="2850621" y="896825"/>
            <a:ext cx="3442759" cy="40942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src/typings.d.ts</a:t>
            </a:r>
            <a:endParaRPr/>
          </a:p>
        </p:txBody>
      </p:sp>
      <p:sp>
        <p:nvSpPr>
          <p:cNvPr id="562" name="Google Shape;562;p8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Remove any typing for AngularJS</a:t>
            </a:r>
            <a:endParaRPr/>
          </a:p>
          <a:p>
            <a:pPr indent="-342900" lvl="0" marL="457200" rtl="0" algn="l">
              <a:spcBef>
                <a:spcPts val="0"/>
              </a:spcBef>
              <a:spcAft>
                <a:spcPts val="0"/>
              </a:spcAft>
              <a:buSzPts val="1800"/>
              <a:buChar char="●"/>
            </a:pPr>
            <a:r>
              <a:rPr lang="en"/>
              <a:t>May be able to remove entire file</a:t>
            </a:r>
            <a:endParaRPr/>
          </a:p>
        </p:txBody>
      </p:sp>
      <p:sp>
        <p:nvSpPr>
          <p:cNvPr id="563" name="Google Shape;563;p8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8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69" name="Google Shape;569;p8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Setup bootstrapping for hybrid app</a:t>
            </a:r>
            <a:endParaRPr/>
          </a:p>
          <a:p>
            <a:pPr indent="-342900" lvl="0" marL="457200" rtl="0" algn="l">
              <a:spcBef>
                <a:spcPts val="0"/>
              </a:spcBef>
              <a:spcAft>
                <a:spcPts val="0"/>
              </a:spcAft>
              <a:buSzPts val="1800"/>
              <a:buChar char="●"/>
            </a:pPr>
            <a:r>
              <a:rPr lang="en"/>
              <a:t>Setup files/config for Angular CLI</a:t>
            </a:r>
            <a:endParaRPr/>
          </a:p>
          <a:p>
            <a:pPr indent="-342900" lvl="0" marL="457200" rtl="0" algn="l">
              <a:spcBef>
                <a:spcPts val="0"/>
              </a:spcBef>
              <a:spcAft>
                <a:spcPts val="0"/>
              </a:spcAft>
              <a:buSzPts val="1800"/>
              <a:buChar char="●"/>
            </a:pPr>
            <a:r>
              <a:rPr lang="en"/>
              <a:t>Migrate each component/service one-at-a-time</a:t>
            </a:r>
            <a:endParaRPr/>
          </a:p>
          <a:p>
            <a:pPr indent="-342900" lvl="0" marL="457200" rtl="0" algn="l">
              <a:spcBef>
                <a:spcPts val="0"/>
              </a:spcBef>
              <a:spcAft>
                <a:spcPts val="0"/>
              </a:spcAft>
              <a:buSzPts val="1800"/>
              <a:buChar char="●"/>
            </a:pPr>
            <a:r>
              <a:rPr lang="en"/>
              <a:t>Cleanup AngularJS</a:t>
            </a:r>
            <a:endParaRPr/>
          </a:p>
        </p:txBody>
      </p:sp>
      <p:sp>
        <p:nvSpPr>
          <p:cNvPr id="570" name="Google Shape;570;p8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Github project</a:t>
            </a:r>
            <a:endParaRPr/>
          </a:p>
        </p:txBody>
      </p:sp>
      <p:sp>
        <p:nvSpPr>
          <p:cNvPr id="148" name="Google Shape;148;p30"/>
          <p:cNvSpPr txBox="1"/>
          <p:nvPr>
            <p:ph idx="1" type="body"/>
          </p:nvPr>
        </p:nvSpPr>
        <p:spPr>
          <a:xfrm>
            <a:off x="883200" y="1614275"/>
            <a:ext cx="7377600" cy="60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https://github.com/mweimer/ng-migration</a:t>
            </a:r>
            <a:endParaRPr sz="2800"/>
          </a:p>
          <a:p>
            <a:pPr indent="0" lvl="0" marL="0" rtl="0" algn="l">
              <a:spcBef>
                <a:spcPts val="1600"/>
              </a:spcBef>
              <a:spcAft>
                <a:spcPts val="1600"/>
              </a:spcAft>
              <a:buNone/>
            </a:pPr>
            <a:r>
              <a:t/>
            </a:r>
            <a:endParaRPr sz="2800"/>
          </a:p>
        </p:txBody>
      </p:sp>
      <p:pic>
        <p:nvPicPr>
          <p:cNvPr id="149" name="Google Shape;149;p30"/>
          <p:cNvPicPr preferRelativeResize="0"/>
          <p:nvPr/>
        </p:nvPicPr>
        <p:blipFill>
          <a:blip r:embed="rId4">
            <a:alphaModFix/>
          </a:blip>
          <a:stretch>
            <a:fillRect/>
          </a:stretch>
        </p:blipFill>
        <p:spPr>
          <a:xfrm>
            <a:off x="2386462" y="2367575"/>
            <a:ext cx="4371077" cy="2623526"/>
          </a:xfrm>
          <a:prstGeom prst="rect">
            <a:avLst/>
          </a:prstGeom>
          <a:noFill/>
          <a:ln>
            <a:noFill/>
          </a:ln>
        </p:spPr>
      </p:pic>
      <p:sp>
        <p:nvSpPr>
          <p:cNvPr id="150" name="Google Shape;150;p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Demo</a:t>
            </a:r>
            <a:endParaRPr/>
          </a:p>
        </p:txBody>
      </p:sp>
      <p:sp>
        <p:nvSpPr>
          <p:cNvPr id="156" name="Google Shape;156;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u="sng">
                <a:solidFill>
                  <a:schemeClr val="hlink"/>
                </a:solidFill>
                <a:hlinkClick r:id="rId3"/>
              </a:rPr>
              <a:t>http://localhost:4200</a:t>
            </a:r>
            <a:endParaRPr sz="2800"/>
          </a:p>
          <a:p>
            <a:pPr indent="0" lvl="0" marL="0" rtl="0" algn="l">
              <a:spcBef>
                <a:spcPts val="1600"/>
              </a:spcBef>
              <a:spcAft>
                <a:spcPts val="1600"/>
              </a:spcAft>
              <a:buNone/>
            </a:pPr>
            <a:r>
              <a:t/>
            </a:r>
            <a:endParaRPr sz="2800"/>
          </a:p>
        </p:txBody>
      </p:sp>
      <p:sp>
        <p:nvSpPr>
          <p:cNvPr id="157" name="Google Shape;157;p3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Migration Prep</a:t>
            </a:r>
            <a:endParaRPr/>
          </a:p>
        </p:txBody>
      </p:sp>
      <p:sp>
        <p:nvSpPr>
          <p:cNvPr id="163" name="Google Shape;163;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Use a module loader</a:t>
            </a:r>
            <a:endParaRPr sz="3000"/>
          </a:p>
          <a:p>
            <a:pPr indent="-419100" lvl="0" marL="457200" rtl="0" algn="l">
              <a:spcBef>
                <a:spcPts val="0"/>
              </a:spcBef>
              <a:spcAft>
                <a:spcPts val="0"/>
              </a:spcAft>
              <a:buSzPts val="3000"/>
              <a:buChar char="●"/>
            </a:pPr>
            <a:r>
              <a:rPr lang="en" sz="3000"/>
              <a:t>AngularJS 1.5 components</a:t>
            </a:r>
            <a:endParaRPr sz="3000"/>
          </a:p>
          <a:p>
            <a:pPr indent="-419100" lvl="0" marL="457200" rtl="0" algn="l">
              <a:spcBef>
                <a:spcPts val="0"/>
              </a:spcBef>
              <a:spcAft>
                <a:spcPts val="0"/>
              </a:spcAft>
              <a:buSzPts val="3000"/>
              <a:buChar char="●"/>
            </a:pPr>
            <a:r>
              <a:rPr lang="en" sz="3000"/>
              <a:t>Refactor code to not use $scope or $rootScope</a:t>
            </a:r>
            <a:endParaRPr sz="3000"/>
          </a:p>
          <a:p>
            <a:pPr indent="-419100" lvl="0" marL="457200" rtl="0" algn="l">
              <a:spcBef>
                <a:spcPts val="0"/>
              </a:spcBef>
              <a:spcAft>
                <a:spcPts val="0"/>
              </a:spcAft>
              <a:buSzPts val="3000"/>
              <a:buChar char="●"/>
            </a:pPr>
            <a:r>
              <a:rPr lang="en" sz="3000"/>
              <a:t>Use ES6 classes or Typescript classes</a:t>
            </a:r>
            <a:br>
              <a:rPr lang="en" sz="3000"/>
            </a:br>
            <a:br>
              <a:rPr lang="en" sz="3000"/>
            </a:br>
            <a:br>
              <a:rPr lang="en" sz="3000"/>
            </a:br>
            <a:endParaRPr sz="3000"/>
          </a:p>
        </p:txBody>
      </p:sp>
      <p:sp>
        <p:nvSpPr>
          <p:cNvPr id="164" name="Google Shape;164;p3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Assumptions For Talk</a:t>
            </a:r>
            <a:endParaRPr/>
          </a:p>
        </p:txBody>
      </p:sp>
      <p:sp>
        <p:nvSpPr>
          <p:cNvPr id="170" name="Google Shape;170;p33"/>
          <p:cNvSpPr txBox="1"/>
          <p:nvPr>
            <p:ph idx="1" type="body"/>
          </p:nvPr>
        </p:nvSpPr>
        <p:spPr>
          <a:xfrm>
            <a:off x="243300" y="1919075"/>
            <a:ext cx="8523900" cy="27102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Karma/Jasmine</a:t>
            </a:r>
            <a:endParaRPr sz="2100"/>
          </a:p>
          <a:p>
            <a:pPr indent="-361950" lvl="0" marL="457200" rtl="0" algn="l">
              <a:spcBef>
                <a:spcPts val="0"/>
              </a:spcBef>
              <a:spcAft>
                <a:spcPts val="0"/>
              </a:spcAft>
              <a:buSzPts val="2100"/>
              <a:buChar char="●"/>
            </a:pPr>
            <a:r>
              <a:rPr lang="en" sz="2100"/>
              <a:t>E2E</a:t>
            </a:r>
            <a:endParaRPr sz="2100"/>
          </a:p>
          <a:p>
            <a:pPr indent="-361950" lvl="0" marL="457200" rtl="0" algn="l">
              <a:spcBef>
                <a:spcPts val="0"/>
              </a:spcBef>
              <a:spcAft>
                <a:spcPts val="0"/>
              </a:spcAft>
              <a:buSzPts val="2100"/>
              <a:buChar char="●"/>
            </a:pPr>
            <a:r>
              <a:rPr lang="en" sz="2100"/>
              <a:t>ui-router</a:t>
            </a:r>
            <a:endParaRPr sz="2100"/>
          </a:p>
          <a:p>
            <a:pPr indent="-361950" lvl="0" marL="457200" rtl="0" algn="l">
              <a:spcBef>
                <a:spcPts val="0"/>
              </a:spcBef>
              <a:spcAft>
                <a:spcPts val="0"/>
              </a:spcAft>
              <a:buSzPts val="2100"/>
              <a:buChar char="●"/>
            </a:pPr>
            <a:r>
              <a:rPr lang="en" sz="2100"/>
              <a:t>RxJS</a:t>
            </a:r>
            <a:endParaRPr sz="2100"/>
          </a:p>
          <a:p>
            <a:pPr indent="-361950" lvl="0" marL="457200" rtl="0" algn="l">
              <a:spcBef>
                <a:spcPts val="0"/>
              </a:spcBef>
              <a:spcAft>
                <a:spcPts val="0"/>
              </a:spcAft>
              <a:buSzPts val="2100"/>
              <a:buChar char="●"/>
            </a:pPr>
            <a:r>
              <a:rPr lang="en" sz="2100"/>
              <a:t>Typescript</a:t>
            </a:r>
            <a:endParaRPr sz="2100"/>
          </a:p>
        </p:txBody>
      </p:sp>
      <p:sp>
        <p:nvSpPr>
          <p:cNvPr id="171" name="Google Shape;171;p3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